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Montserrat Light"/>
      <p:regular r:id="rId43"/>
      <p:bold r:id="rId44"/>
      <p:italic r:id="rId45"/>
      <p:boldItalic r:id="rId46"/>
    </p:embeddedFont>
    <p:embeddedFont>
      <p:font typeface="EB Garamond"/>
      <p:regular r:id="rId47"/>
      <p:bold r:id="rId48"/>
      <p:italic r:id="rId49"/>
      <p:boldItalic r:id="rId50"/>
    </p:embeddedFont>
    <p:embeddedFont>
      <p:font typeface="Playfair Display ExtraBold"/>
      <p:bold r:id="rId51"/>
      <p:boldItalic r:id="rId52"/>
    </p:embeddedFont>
    <p:embeddedFont>
      <p:font typeface="Helvetica Neue"/>
      <p:regular r:id="rId53"/>
      <p:bold r:id="rId54"/>
      <p:italic r:id="rId55"/>
      <p:boldItalic r:id="rId56"/>
    </p:embeddedFont>
    <p:embeddedFont>
      <p:font typeface="Syne SemiBold"/>
      <p:regular r:id="rId57"/>
      <p:bold r:id="rId58"/>
    </p:embeddedFont>
    <p:embeddedFont>
      <p:font typeface="Montserrat SemiBold"/>
      <p:regular r:id="rId59"/>
      <p:bold r:id="rId60"/>
      <p:italic r:id="rId61"/>
      <p:boldItalic r:id="rId62"/>
    </p:embeddedFont>
    <p:embeddedFont>
      <p:font typeface="Playfair Display"/>
      <p:regular r:id="rId63"/>
      <p:bold r:id="rId64"/>
      <p:italic r:id="rId65"/>
      <p:boldItalic r:id="rId66"/>
    </p:embeddedFont>
    <p:embeddedFont>
      <p:font typeface="Montserrat"/>
      <p:regular r:id="rId67"/>
      <p:bold r:id="rId68"/>
      <p:italic r:id="rId69"/>
      <p:boldItalic r:id="rId70"/>
    </p:embeddedFont>
    <p:embeddedFont>
      <p:font typeface="EB Garamond Medium"/>
      <p:regular r:id="rId71"/>
      <p:bold r:id="rId72"/>
      <p:italic r:id="rId73"/>
      <p:boldItalic r:id="rId74"/>
    </p:embeddedFont>
    <p:embeddedFont>
      <p:font typeface="Oswald Light"/>
      <p:regular r:id="rId75"/>
      <p:bold r:id="rId76"/>
    </p:embeddedFont>
    <p:embeddedFont>
      <p:font typeface="Montserrat Medium"/>
      <p:regular r:id="rId77"/>
      <p:bold r:id="rId78"/>
      <p:italic r:id="rId79"/>
      <p:boldItalic r:id="rId80"/>
    </p:embeddedFont>
    <p:embeddedFont>
      <p:font typeface="Montserrat ExtraBold"/>
      <p:bold r:id="rId81"/>
      <p:boldItalic r:id="rId82"/>
    </p:embeddedFont>
    <p:embeddedFont>
      <p:font typeface="Oswald"/>
      <p:regular r:id="rId83"/>
      <p:bold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747775"/>
          </p15:clr>
        </p15:guide>
        <p15:guide id="2" orient="horz" pos="868">
          <p15:clr>
            <a:srgbClr val="747775"/>
          </p15:clr>
        </p15:guide>
        <p15:guide id="3" pos="360">
          <p15:clr>
            <a:srgbClr val="747775"/>
          </p15:clr>
        </p15:guide>
        <p15:guide id="4" orient="horz" pos="868">
          <p15:clr>
            <a:srgbClr val="747775"/>
          </p15:clr>
        </p15:guide>
        <p15:guide id="5" orient="horz" pos="1800">
          <p15:clr>
            <a:srgbClr val="747775"/>
          </p15:clr>
        </p15:guide>
        <p15:guide id="6" orient="horz" pos="244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0846CD-537F-43AD-A37E-7C5B1A999EE6}">
  <a:tblStyle styleId="{160846CD-537F-43AD-A37E-7C5B1A999EE6}" styleName="Table_0">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086624C-78C6-452A-8BFB-57AA5CF51F43}" styleName="Table_1">
    <a:wholeTbl>
      <a:tcTxStyle b="off" i="off">
        <a:font>
          <a:latin typeface="Calibri"/>
          <a:ea typeface="Calibri"/>
          <a:cs typeface="Calibri"/>
        </a:font>
        <a:srgbClr val="44546A"/>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rgbClr val="D5D1D5"/>
          </a:solidFill>
        </a:fill>
      </a:tcStyle>
    </a:wholeTbl>
    <a:band1H>
      <a:tcTxStyle b="off" i="off"/>
    </a:band1H>
    <a:band2H>
      <a:tcTxStyle b="off" i="off"/>
      <a:tcStyle>
        <a:fill>
          <a:solidFill>
            <a:srgbClr val="EBE9EB"/>
          </a:solidFill>
        </a:fill>
      </a:tcStyle>
    </a:band2H>
    <a:band1V>
      <a:tcTxStyle b="off" i="off"/>
    </a:band1V>
    <a:band2V>
      <a:tcTxStyle b="off" i="off"/>
    </a:band2V>
    <a:lastCol>
      <a:tcTxStyle b="off" i="off"/>
    </a:lastCol>
    <a:firstCol>
      <a:tcTxStyle b="on" i="off">
        <a:font>
          <a:latin typeface="Calibri"/>
          <a:ea typeface="Calibri"/>
          <a:cs typeface="Calibri"/>
        </a:font>
        <a:srgbClr val="FFFFFF"/>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chemeClr val="accent1"/>
          </a:solidFill>
        </a:fill>
      </a:tcStyle>
    </a:firstCol>
    <a:lastRow>
      <a:tcTxStyle b="on" i="off">
        <a:font>
          <a:latin typeface="Calibri"/>
          <a:ea typeface="Calibri"/>
          <a:cs typeface="Calibri"/>
        </a:font>
        <a:srgbClr val="FFFFFF"/>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762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chemeClr val="accent1"/>
          </a:solidFill>
        </a:fill>
      </a:tcStyle>
    </a:lastRow>
    <a:seCell>
      <a:tcTxStyle b="off" i="off"/>
    </a:seCell>
    <a:swCell>
      <a:tcTxStyle b="off" i="off"/>
    </a:swCell>
    <a:firstRow>
      <a:tcTxStyle b="on" i="off">
        <a:font>
          <a:latin typeface="Calibri"/>
          <a:ea typeface="Calibri"/>
          <a:cs typeface="Calibri"/>
        </a:font>
        <a:srgbClr val="FFFFFF"/>
      </a:tcTxStyle>
      <a:tcStyle>
        <a:tcBdr>
          <a:left>
            <a:ln cap="flat" cmpd="sng" w="25400">
              <a:solidFill>
                <a:srgbClr val="FFFFFF"/>
              </a:solidFill>
              <a:prstDash val="solid"/>
              <a:round/>
              <a:headEnd len="sm" w="sm" type="none"/>
              <a:tailEnd len="sm" w="sm" type="none"/>
            </a:ln>
          </a:left>
          <a:right>
            <a:ln cap="flat" cmpd="sng" w="25400">
              <a:solidFill>
                <a:srgbClr val="FFFFFF"/>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76200">
              <a:solidFill>
                <a:srgbClr val="FFFFFF"/>
              </a:solidFill>
              <a:prstDash val="solid"/>
              <a:round/>
              <a:headEnd len="sm" w="sm" type="none"/>
              <a:tailEnd len="sm" w="sm" type="none"/>
            </a:ln>
          </a:bottom>
          <a:insideH>
            <a:ln cap="flat" cmpd="sng" w="25400">
              <a:solidFill>
                <a:srgbClr val="FFFFFF"/>
              </a:solidFill>
              <a:prstDash val="solid"/>
              <a:round/>
              <a:headEnd len="sm" w="sm" type="none"/>
              <a:tailEnd len="sm" w="sm" type="none"/>
            </a:ln>
          </a:insideH>
          <a:insideV>
            <a:ln cap="flat" cmpd="sng" w="25400">
              <a:solidFill>
                <a:srgbClr val="FFFFFF"/>
              </a:solidFill>
              <a:prstDash val="solid"/>
              <a:round/>
              <a:headEnd len="sm" w="sm" type="none"/>
              <a:tailEnd len="sm" w="sm" type="none"/>
            </a:ln>
          </a:insideV>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868" orient="horz"/>
        <p:guide pos="360"/>
        <p:guide pos="868" orient="horz"/>
        <p:guide pos="1800" orient="horz"/>
        <p:guide pos="244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swald-bold.fntdata"/><Relationship Id="rId83" Type="http://schemas.openxmlformats.org/officeDocument/2006/relationships/font" Target="fonts/Oswald-regular.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MontserratLight-bold.fntdata"/><Relationship Id="rId43" Type="http://schemas.openxmlformats.org/officeDocument/2006/relationships/font" Target="fonts/MontserratLight-regular.fntdata"/><Relationship Id="rId46" Type="http://schemas.openxmlformats.org/officeDocument/2006/relationships/font" Target="fonts/MontserratLight-boldItalic.fntdata"/><Relationship Id="rId45" Type="http://schemas.openxmlformats.org/officeDocument/2006/relationships/font" Target="fonts/MontserratLight-italic.fntdata"/><Relationship Id="rId80" Type="http://schemas.openxmlformats.org/officeDocument/2006/relationships/font" Target="fonts/MontserratMedium-boldItalic.fntdata"/><Relationship Id="rId82" Type="http://schemas.openxmlformats.org/officeDocument/2006/relationships/font" Target="fonts/MontserratExtraBold-boldItalic.fntdata"/><Relationship Id="rId81" Type="http://schemas.openxmlformats.org/officeDocument/2006/relationships/font" Target="fonts/MontserratExtra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EBGaramond-bold.fntdata"/><Relationship Id="rId47" Type="http://schemas.openxmlformats.org/officeDocument/2006/relationships/font" Target="fonts/EBGaramond-regular.fntdata"/><Relationship Id="rId49" Type="http://schemas.openxmlformats.org/officeDocument/2006/relationships/font" Target="fonts/EBGaramon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EBGaramondMedium-italic.fntdata"/><Relationship Id="rId72" Type="http://schemas.openxmlformats.org/officeDocument/2006/relationships/font" Target="fonts/EBGaramondMedium-bold.fntdata"/><Relationship Id="rId31" Type="http://schemas.openxmlformats.org/officeDocument/2006/relationships/slide" Target="slides/slide25.xml"/><Relationship Id="rId75" Type="http://schemas.openxmlformats.org/officeDocument/2006/relationships/font" Target="fonts/OswaldLight-regular.fntdata"/><Relationship Id="rId30" Type="http://schemas.openxmlformats.org/officeDocument/2006/relationships/slide" Target="slides/slide24.xml"/><Relationship Id="rId74" Type="http://schemas.openxmlformats.org/officeDocument/2006/relationships/font" Target="fonts/EBGaramondMedium-boldItalic.fntdata"/><Relationship Id="rId33" Type="http://schemas.openxmlformats.org/officeDocument/2006/relationships/slide" Target="slides/slide27.xml"/><Relationship Id="rId77" Type="http://schemas.openxmlformats.org/officeDocument/2006/relationships/font" Target="fonts/MontserratMedium-regular.fntdata"/><Relationship Id="rId32" Type="http://schemas.openxmlformats.org/officeDocument/2006/relationships/slide" Target="slides/slide26.xml"/><Relationship Id="rId76" Type="http://schemas.openxmlformats.org/officeDocument/2006/relationships/font" Target="fonts/OswaldLight-bold.fntdata"/><Relationship Id="rId35" Type="http://schemas.openxmlformats.org/officeDocument/2006/relationships/slide" Target="slides/slide29.xml"/><Relationship Id="rId79" Type="http://schemas.openxmlformats.org/officeDocument/2006/relationships/font" Target="fonts/MontserratMedium-italic.fntdata"/><Relationship Id="rId34" Type="http://schemas.openxmlformats.org/officeDocument/2006/relationships/slide" Target="slides/slide28.xml"/><Relationship Id="rId78" Type="http://schemas.openxmlformats.org/officeDocument/2006/relationships/font" Target="fonts/MontserratMedium-bold.fntdata"/><Relationship Id="rId71" Type="http://schemas.openxmlformats.org/officeDocument/2006/relationships/font" Target="fonts/EBGaramondMedium-regular.fntdata"/><Relationship Id="rId70" Type="http://schemas.openxmlformats.org/officeDocument/2006/relationships/font" Target="fonts/Montserra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SemiBold-boldItalic.fntdata"/><Relationship Id="rId61" Type="http://schemas.openxmlformats.org/officeDocument/2006/relationships/font" Target="fonts/MontserratSemiBold-italic.fntdata"/><Relationship Id="rId20" Type="http://schemas.openxmlformats.org/officeDocument/2006/relationships/slide" Target="slides/slide14.xml"/><Relationship Id="rId64" Type="http://schemas.openxmlformats.org/officeDocument/2006/relationships/font" Target="fonts/PlayfairDisplay-bold.fntdata"/><Relationship Id="rId63" Type="http://schemas.openxmlformats.org/officeDocument/2006/relationships/font" Target="fonts/PlayfairDisplay-regular.fntdata"/><Relationship Id="rId22" Type="http://schemas.openxmlformats.org/officeDocument/2006/relationships/slide" Target="slides/slide16.xml"/><Relationship Id="rId66" Type="http://schemas.openxmlformats.org/officeDocument/2006/relationships/font" Target="fonts/PlayfairDisplay-boldItalic.fntdata"/><Relationship Id="rId21" Type="http://schemas.openxmlformats.org/officeDocument/2006/relationships/slide" Target="slides/slide15.xml"/><Relationship Id="rId65" Type="http://schemas.openxmlformats.org/officeDocument/2006/relationships/font" Target="fonts/PlayfairDisplay-italic.fntdata"/><Relationship Id="rId24" Type="http://schemas.openxmlformats.org/officeDocument/2006/relationships/slide" Target="slides/slide18.xml"/><Relationship Id="rId68" Type="http://schemas.openxmlformats.org/officeDocument/2006/relationships/font" Target="fonts/Montserrat-bold.fntdata"/><Relationship Id="rId23" Type="http://schemas.openxmlformats.org/officeDocument/2006/relationships/slide" Target="slides/slide17.xml"/><Relationship Id="rId67" Type="http://schemas.openxmlformats.org/officeDocument/2006/relationships/font" Target="fonts/Montserrat-regular.fntdata"/><Relationship Id="rId60" Type="http://schemas.openxmlformats.org/officeDocument/2006/relationships/font" Target="fonts/MontserratSemiBold-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ayfairDisplayExtraBold-bold.fntdata"/><Relationship Id="rId50" Type="http://schemas.openxmlformats.org/officeDocument/2006/relationships/font" Target="fonts/EBGaramond-boldItalic.fntdata"/><Relationship Id="rId53" Type="http://schemas.openxmlformats.org/officeDocument/2006/relationships/font" Target="fonts/HelveticaNeue-regular.fntdata"/><Relationship Id="rId52" Type="http://schemas.openxmlformats.org/officeDocument/2006/relationships/font" Target="fonts/PlayfairDisplayExtraBold-boldItalic.fntdata"/><Relationship Id="rId11" Type="http://schemas.openxmlformats.org/officeDocument/2006/relationships/slide" Target="slides/slide5.xml"/><Relationship Id="rId55" Type="http://schemas.openxmlformats.org/officeDocument/2006/relationships/font" Target="fonts/HelveticaNeue-italic.fntdata"/><Relationship Id="rId10" Type="http://schemas.openxmlformats.org/officeDocument/2006/relationships/slide" Target="slides/slide4.xml"/><Relationship Id="rId54" Type="http://schemas.openxmlformats.org/officeDocument/2006/relationships/font" Target="fonts/HelveticaNeue-bold.fntdata"/><Relationship Id="rId13" Type="http://schemas.openxmlformats.org/officeDocument/2006/relationships/slide" Target="slides/slide7.xml"/><Relationship Id="rId57" Type="http://schemas.openxmlformats.org/officeDocument/2006/relationships/font" Target="fonts/SyneSemiBold-regular.fntdata"/><Relationship Id="rId12" Type="http://schemas.openxmlformats.org/officeDocument/2006/relationships/slide" Target="slides/slide6.xml"/><Relationship Id="rId56" Type="http://schemas.openxmlformats.org/officeDocument/2006/relationships/font" Target="fonts/HelveticaNeue-boldItalic.fntdata"/><Relationship Id="rId15" Type="http://schemas.openxmlformats.org/officeDocument/2006/relationships/slide" Target="slides/slide9.xml"/><Relationship Id="rId59" Type="http://schemas.openxmlformats.org/officeDocument/2006/relationships/font" Target="fonts/MontserratSemiBold-regular.fntdata"/><Relationship Id="rId14" Type="http://schemas.openxmlformats.org/officeDocument/2006/relationships/slide" Target="slides/slide8.xml"/><Relationship Id="rId58" Type="http://schemas.openxmlformats.org/officeDocument/2006/relationships/font" Target="fonts/SyneSemiBol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a2681a5c6a_2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a2681a5c6a_2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90c174c056_0_2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90c174c056_0_2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90c174c056_0_3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90c174c056_0_3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a2681a5c6a_2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a2681a5c6a_2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2681a5c6a_2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2681a5c6a_2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2681a5c6a_2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2681a5c6a_2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generate properly and update later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90c174c056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90c174c056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90c174c056_0_4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90c174c056_0_4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9f2947f22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9f2947f22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a2681a5c6a_2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a2681a5c6a_2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90c174c056_0_3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90c174c056_0_3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afefe2a4b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afefe2a4b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9d3963d6e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9d3963d6e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9d3963d6e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9d3963d6e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9d3963d6e2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9d3963d6e2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9f2947f2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9f2947f2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9f2947f22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9f2947f22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9f2947f22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9f2947f22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9f2947f22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9f2947f22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9f2947f22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9f2947f22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9d3963d6e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9d3963d6e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9d3963d6e2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9d3963d6e2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afefe2a4b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afefe2a4b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9d3963d6e2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9d3963d6e2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9d3963d6e2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9d3963d6e2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9d3963d6e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9d3963d6e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afb14973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afb14973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9f2947f22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9f2947f22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9d3963d6e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9d3963d6e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39d3963d6e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39d3963d6e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afefe2a4b7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afefe2a4b7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afefe2a4b7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afefe2a4b7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afefe2a4b7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afefe2a4b7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afefe2a4b7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afefe2a4b7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afefe2a4b7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afefe2a4b7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90c174c056_0_2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90c174c056_0_2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rgbClr val="011B94"/>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3"/>
          <p:cNvSpPr txBox="1"/>
          <p:nvPr/>
        </p:nvSpPr>
        <p:spPr>
          <a:xfrm>
            <a:off x="289046" y="4882275"/>
            <a:ext cx="2274900" cy="100200"/>
          </a:xfrm>
          <a:prstGeom prst="rect">
            <a:avLst/>
          </a:prstGeom>
          <a:noFill/>
          <a:ln>
            <a:noFill/>
          </a:ln>
        </p:spPr>
        <p:txBody>
          <a:bodyPr anchorCtr="0" anchor="t" bIns="0" lIns="0" spcFirstLastPara="1" rIns="0" wrap="square" tIns="7625">
            <a:spAutoFit/>
          </a:bodyPr>
          <a:lstStyle/>
          <a:p>
            <a:pPr indent="0" lvl="0" marL="12700" rtl="0" algn="l">
              <a:lnSpc>
                <a:spcPct val="100000"/>
              </a:lnSpc>
              <a:spcBef>
                <a:spcPts val="0"/>
              </a:spcBef>
              <a:spcAft>
                <a:spcPts val="0"/>
              </a:spcAft>
              <a:buNone/>
            </a:pPr>
            <a:r>
              <a:rPr lang="en" sz="600">
                <a:solidFill>
                  <a:srgbClr val="F3F3F3"/>
                </a:solidFill>
                <a:latin typeface="Arial"/>
                <a:ea typeface="Arial"/>
                <a:cs typeface="Arial"/>
                <a:sym typeface="Arial"/>
              </a:rPr>
              <a:t>The </a:t>
            </a:r>
            <a:r>
              <a:rPr lang="en" sz="600">
                <a:solidFill>
                  <a:srgbClr val="F3F3F3"/>
                </a:solidFill>
              </a:rPr>
              <a:t>Meek Club Pte Ltd</a:t>
            </a:r>
            <a:r>
              <a:rPr lang="en" sz="600">
                <a:solidFill>
                  <a:srgbClr val="F3F3F3"/>
                </a:solidFill>
                <a:latin typeface="Arial"/>
                <a:ea typeface="Arial"/>
                <a:cs typeface="Arial"/>
                <a:sym typeface="Arial"/>
              </a:rPr>
              <a:t> </a:t>
            </a:r>
            <a:r>
              <a:rPr lang="en" sz="600">
                <a:solidFill>
                  <a:srgbClr val="F3F3F3"/>
                </a:solidFill>
              </a:rPr>
              <a:t>2025</a:t>
            </a:r>
            <a:r>
              <a:rPr lang="en" sz="600">
                <a:solidFill>
                  <a:srgbClr val="F3F3F3"/>
                </a:solidFill>
                <a:latin typeface="Arial"/>
                <a:ea typeface="Arial"/>
                <a:cs typeface="Arial"/>
                <a:sym typeface="Arial"/>
              </a:rPr>
              <a:t>, private &amp; confidential</a:t>
            </a:r>
            <a:endParaRPr sz="600">
              <a:solidFill>
                <a:srgbClr val="F3F3F3"/>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ittle_about_us" showMasterSp="0">
  <p:cSld name="1_Little_about_us">
    <p:spTree>
      <p:nvGrpSpPr>
        <p:cNvPr id="53" name="Shape 53"/>
        <p:cNvGrpSpPr/>
        <p:nvPr/>
      </p:nvGrpSpPr>
      <p:grpSpPr>
        <a:xfrm>
          <a:off x="0" y="0"/>
          <a:ext cx="0" cy="0"/>
          <a:chOff x="0" y="0"/>
          <a:chExt cx="0" cy="0"/>
        </a:xfrm>
      </p:grpSpPr>
      <p:grpSp>
        <p:nvGrpSpPr>
          <p:cNvPr id="54" name="Google Shape;54;p14"/>
          <p:cNvGrpSpPr/>
          <p:nvPr/>
        </p:nvGrpSpPr>
        <p:grpSpPr>
          <a:xfrm>
            <a:off x="0" y="-42483"/>
            <a:ext cx="9144000" cy="5192100"/>
            <a:chOff x="0" y="0"/>
            <a:chExt cx="24384000" cy="13845600"/>
          </a:xfrm>
        </p:grpSpPr>
        <p:sp>
          <p:nvSpPr>
            <p:cNvPr id="55" name="Google Shape;55;p14"/>
            <p:cNvSpPr/>
            <p:nvPr/>
          </p:nvSpPr>
          <p:spPr>
            <a:xfrm>
              <a:off x="0" y="0"/>
              <a:ext cx="24384000" cy="13845600"/>
            </a:xfrm>
            <a:prstGeom prst="rect">
              <a:avLst/>
            </a:prstGeom>
            <a:gradFill>
              <a:gsLst>
                <a:gs pos="0">
                  <a:srgbClr val="F5F7FA"/>
                </a:gs>
                <a:gs pos="97000">
                  <a:srgbClr val="E6E9ED"/>
                </a:gs>
                <a:gs pos="100000">
                  <a:srgbClr val="E6E9ED"/>
                </a:gs>
              </a:gsLst>
              <a:lin ang="2700006" scaled="0"/>
            </a:gra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pic>
          <p:nvPicPr>
            <p:cNvPr descr="image1.png" id="56" name="Google Shape;56;p14"/>
            <p:cNvPicPr preferRelativeResize="0"/>
            <p:nvPr/>
          </p:nvPicPr>
          <p:blipFill rotWithShape="1">
            <a:blip r:embed="rId2">
              <a:alphaModFix/>
            </a:blip>
            <a:srcRect b="0" l="0" r="0" t="0"/>
            <a:stretch/>
          </p:blipFill>
          <p:spPr>
            <a:xfrm>
              <a:off x="0" y="0"/>
              <a:ext cx="24384000" cy="13845470"/>
            </a:xfrm>
            <a:prstGeom prst="rect">
              <a:avLst/>
            </a:prstGeom>
            <a:noFill/>
            <a:ln>
              <a:noFill/>
            </a:ln>
          </p:spPr>
        </p:pic>
      </p:grpSp>
      <p:sp>
        <p:nvSpPr>
          <p:cNvPr id="57" name="Google Shape;57;p14"/>
          <p:cNvSpPr/>
          <p:nvPr>
            <p:ph idx="2" type="pic"/>
          </p:nvPr>
        </p:nvSpPr>
        <p:spPr>
          <a:xfrm flipH="1">
            <a:off x="5027786" y="1605617"/>
            <a:ext cx="3664200" cy="2045400"/>
          </a:xfrm>
          <a:prstGeom prst="rect">
            <a:avLst/>
          </a:prstGeom>
          <a:noFill/>
          <a:ln>
            <a:noFill/>
          </a:ln>
          <a:effectLst>
            <a:outerShdw blurRad="476250" rotWithShape="0" dir="2700000" dist="190500">
              <a:srgbClr val="000000">
                <a:alpha val="40000"/>
              </a:srgbClr>
            </a:outerShdw>
          </a:effectLst>
        </p:spPr>
      </p:sp>
      <p:sp>
        <p:nvSpPr>
          <p:cNvPr id="58" name="Google Shape;58;p14"/>
          <p:cNvSpPr/>
          <p:nvPr>
            <p:ph idx="3" type="pic"/>
          </p:nvPr>
        </p:nvSpPr>
        <p:spPr>
          <a:xfrm flipH="1">
            <a:off x="4815765" y="2208663"/>
            <a:ext cx="2965800" cy="1711200"/>
          </a:xfrm>
          <a:prstGeom prst="rect">
            <a:avLst/>
          </a:prstGeom>
          <a:noFill/>
          <a:ln>
            <a:noFill/>
          </a:ln>
        </p:spPr>
      </p:sp>
      <p:sp>
        <p:nvSpPr>
          <p:cNvPr id="59" name="Google Shape;59;p14"/>
          <p:cNvSpPr/>
          <p:nvPr/>
        </p:nvSpPr>
        <p:spPr>
          <a:xfrm>
            <a:off x="8355615" y="490927"/>
            <a:ext cx="329130" cy="274320"/>
          </a:xfrm>
          <a:custGeom>
            <a:rect b="b" l="l" r="r" t="t"/>
            <a:pathLst>
              <a:path extrusionOk="0" h="21600" w="21600">
                <a:moveTo>
                  <a:pt x="0" y="21600"/>
                </a:moveTo>
                <a:lnTo>
                  <a:pt x="4501" y="0"/>
                </a:lnTo>
                <a:lnTo>
                  <a:pt x="21600" y="0"/>
                </a:lnTo>
                <a:lnTo>
                  <a:pt x="17099" y="21600"/>
                </a:lnTo>
                <a:close/>
              </a:path>
            </a:pathLst>
          </a:custGeom>
          <a:solidFill>
            <a:schemeClr val="accent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808080"/>
              </a:buClr>
              <a:buSzPts val="1400"/>
              <a:buFont typeface="Calibri"/>
              <a:buNone/>
            </a:pPr>
            <a:r>
              <a:t/>
            </a:r>
            <a:endParaRPr b="0" i="0" sz="1400" u="none" cap="none" strike="noStrike">
              <a:solidFill>
                <a:srgbClr val="808080"/>
              </a:solidFill>
              <a:latin typeface="Calibri"/>
              <a:ea typeface="Calibri"/>
              <a:cs typeface="Calibri"/>
              <a:sym typeface="Calibri"/>
            </a:endParaRPr>
          </a:p>
        </p:txBody>
      </p:sp>
      <p:sp>
        <p:nvSpPr>
          <p:cNvPr id="60" name="Google Shape;60;p14"/>
          <p:cNvSpPr txBox="1"/>
          <p:nvPr>
            <p:ph idx="12" type="sldNum"/>
          </p:nvPr>
        </p:nvSpPr>
        <p:spPr>
          <a:xfrm>
            <a:off x="8461518" y="576882"/>
            <a:ext cx="110700" cy="123000"/>
          </a:xfrm>
          <a:prstGeom prst="rect">
            <a:avLst/>
          </a:prstGeom>
          <a:noFill/>
          <a:ln>
            <a:noFill/>
          </a:ln>
        </p:spPr>
        <p:txBody>
          <a:bodyPr anchorCtr="0" anchor="ctr" bIns="0" lIns="0" spcFirstLastPara="1" rIns="0" wrap="square" tIns="0">
            <a:spAutoFit/>
          </a:bodyPr>
          <a:lstStyle>
            <a:lvl1pPr indent="0" lvl="0"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b="0" sz="900">
              <a:solidFill>
                <a:srgbClr val="9197A0"/>
              </a:solidFill>
              <a:latin typeface="Calibri"/>
              <a:ea typeface="Calibri"/>
              <a:cs typeface="Calibri"/>
              <a:sym typeface="Calibri"/>
            </a:endParaRPr>
          </a:p>
        </p:txBody>
      </p:sp>
      <p:grpSp>
        <p:nvGrpSpPr>
          <p:cNvPr id="61" name="Google Shape;61;p14"/>
          <p:cNvGrpSpPr/>
          <p:nvPr/>
        </p:nvGrpSpPr>
        <p:grpSpPr>
          <a:xfrm>
            <a:off x="8380554" y="4636627"/>
            <a:ext cx="281279" cy="240027"/>
            <a:chOff x="-1" y="0"/>
            <a:chExt cx="750076" cy="640072"/>
          </a:xfrm>
        </p:grpSpPr>
        <p:sp>
          <p:nvSpPr>
            <p:cNvPr id="62" name="Google Shape;62;p14"/>
            <p:cNvSpPr/>
            <p:nvPr/>
          </p:nvSpPr>
          <p:spPr>
            <a:xfrm>
              <a:off x="109982" y="0"/>
              <a:ext cx="640062" cy="359694"/>
            </a:xfrm>
            <a:custGeom>
              <a:rect b="b" l="l" r="r" t="t"/>
              <a:pathLst>
                <a:path extrusionOk="0" h="21600" w="21600">
                  <a:moveTo>
                    <a:pt x="4414" y="21600"/>
                  </a:moveTo>
                  <a:lnTo>
                    <a:pt x="0" y="0"/>
                  </a:lnTo>
                  <a:lnTo>
                    <a:pt x="21600" y="21600"/>
                  </a:lnTo>
                  <a:lnTo>
                    <a:pt x="4414" y="21600"/>
                  </a:ln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63" name="Google Shape;63;p14"/>
            <p:cNvSpPr/>
            <p:nvPr/>
          </p:nvSpPr>
          <p:spPr>
            <a:xfrm>
              <a:off x="168441" y="71340"/>
              <a:ext cx="581634" cy="288360"/>
            </a:xfrm>
            <a:custGeom>
              <a:rect b="b" l="l" r="r" t="t"/>
              <a:pathLst>
                <a:path extrusionOk="0" h="21600" w="21600">
                  <a:moveTo>
                    <a:pt x="2686" y="21600"/>
                  </a:moveTo>
                  <a:lnTo>
                    <a:pt x="0" y="0"/>
                  </a:lnTo>
                  <a:lnTo>
                    <a:pt x="21600" y="21600"/>
                  </a:lnTo>
                  <a:lnTo>
                    <a:pt x="2686" y="21600"/>
                  </a:lnTo>
                  <a:close/>
                </a:path>
              </a:pathLst>
            </a:custGeom>
            <a:solidFill>
              <a:srgbClr val="434A5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64" name="Google Shape;64;p14"/>
            <p:cNvSpPr/>
            <p:nvPr/>
          </p:nvSpPr>
          <p:spPr>
            <a:xfrm>
              <a:off x="240772" y="227892"/>
              <a:ext cx="509274" cy="131760"/>
            </a:xfrm>
            <a:custGeom>
              <a:rect b="b" l="l" r="r" t="t"/>
              <a:pathLst>
                <a:path extrusionOk="0" h="21600" w="21600">
                  <a:moveTo>
                    <a:pt x="0" y="21600"/>
                  </a:moveTo>
                  <a:lnTo>
                    <a:pt x="0" y="0"/>
                  </a:lnTo>
                  <a:lnTo>
                    <a:pt x="21600" y="21600"/>
                  </a:lnTo>
                  <a:lnTo>
                    <a:pt x="0" y="21600"/>
                  </a:ln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65" name="Google Shape;65;p14"/>
            <p:cNvSpPr/>
            <p:nvPr/>
          </p:nvSpPr>
          <p:spPr>
            <a:xfrm>
              <a:off x="-1" y="375526"/>
              <a:ext cx="640062" cy="264546"/>
            </a:xfrm>
            <a:custGeom>
              <a:rect b="b" l="l" r="r" t="t"/>
              <a:pathLst>
                <a:path extrusionOk="0" h="21600" w="21600">
                  <a:moveTo>
                    <a:pt x="4414" y="0"/>
                  </a:moveTo>
                  <a:lnTo>
                    <a:pt x="0" y="21600"/>
                  </a:lnTo>
                  <a:lnTo>
                    <a:pt x="21600" y="0"/>
                  </a:lnTo>
                  <a:lnTo>
                    <a:pt x="4414" y="0"/>
                  </a:ln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66" name="Google Shape;66;p14"/>
            <p:cNvSpPr/>
            <p:nvPr/>
          </p:nvSpPr>
          <p:spPr>
            <a:xfrm>
              <a:off x="58459" y="375526"/>
              <a:ext cx="581634" cy="213030"/>
            </a:xfrm>
            <a:custGeom>
              <a:rect b="b" l="l" r="r" t="t"/>
              <a:pathLst>
                <a:path extrusionOk="0" h="21600" w="21600">
                  <a:moveTo>
                    <a:pt x="2686" y="0"/>
                  </a:moveTo>
                  <a:lnTo>
                    <a:pt x="0" y="21600"/>
                  </a:lnTo>
                  <a:lnTo>
                    <a:pt x="21600" y="0"/>
                  </a:lnTo>
                  <a:lnTo>
                    <a:pt x="2686" y="0"/>
                  </a:lnTo>
                  <a:close/>
                </a:path>
              </a:pathLst>
            </a:custGeom>
            <a:solidFill>
              <a:srgbClr val="434A5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67" name="Google Shape;67;p14"/>
            <p:cNvSpPr/>
            <p:nvPr/>
          </p:nvSpPr>
          <p:spPr>
            <a:xfrm>
              <a:off x="130790" y="375526"/>
              <a:ext cx="509274" cy="97092"/>
            </a:xfrm>
            <a:custGeom>
              <a:rect b="b" l="l" r="r" t="t"/>
              <a:pathLst>
                <a:path extrusionOk="0" h="21600" w="21600">
                  <a:moveTo>
                    <a:pt x="0" y="0"/>
                  </a:moveTo>
                  <a:lnTo>
                    <a:pt x="0" y="21600"/>
                  </a:lnTo>
                  <a:lnTo>
                    <a:pt x="21600" y="0"/>
                  </a:lnTo>
                  <a:lnTo>
                    <a:pt x="0" y="0"/>
                  </a:ln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grpSp>
      <p:sp>
        <p:nvSpPr>
          <p:cNvPr id="68" name="Google Shape;68;p14"/>
          <p:cNvSpPr/>
          <p:nvPr/>
        </p:nvSpPr>
        <p:spPr>
          <a:xfrm>
            <a:off x="4313266" y="4640114"/>
            <a:ext cx="240030" cy="240030"/>
          </a:xfrm>
          <a:custGeom>
            <a:rect b="b" l="l" r="r" t="t"/>
            <a:pathLst>
              <a:path extrusionOk="0" h="21600" w="21600">
                <a:moveTo>
                  <a:pt x="10800" y="0"/>
                </a:moveTo>
                <a:cubicBezTo>
                  <a:pt x="4786" y="0"/>
                  <a:pt x="0" y="4786"/>
                  <a:pt x="0" y="10800"/>
                </a:cubicBezTo>
                <a:cubicBezTo>
                  <a:pt x="0" y="16814"/>
                  <a:pt x="4786" y="21600"/>
                  <a:pt x="10800" y="21600"/>
                </a:cubicBezTo>
                <a:cubicBezTo>
                  <a:pt x="16814" y="21600"/>
                  <a:pt x="21600" y="16814"/>
                  <a:pt x="21600" y="10800"/>
                </a:cubicBezTo>
                <a:cubicBezTo>
                  <a:pt x="21600" y="4786"/>
                  <a:pt x="16814" y="0"/>
                  <a:pt x="10800" y="0"/>
                </a:cubicBezTo>
                <a:close/>
                <a:moveTo>
                  <a:pt x="10800" y="20618"/>
                </a:moveTo>
                <a:cubicBezTo>
                  <a:pt x="5400" y="20618"/>
                  <a:pt x="982" y="16200"/>
                  <a:pt x="982" y="10800"/>
                </a:cubicBezTo>
                <a:cubicBezTo>
                  <a:pt x="982" y="5400"/>
                  <a:pt x="5400" y="982"/>
                  <a:pt x="10800" y="982"/>
                </a:cubicBezTo>
                <a:cubicBezTo>
                  <a:pt x="16200" y="982"/>
                  <a:pt x="20618" y="5400"/>
                  <a:pt x="20618" y="10800"/>
                </a:cubicBezTo>
                <a:cubicBezTo>
                  <a:pt x="20618" y="16200"/>
                  <a:pt x="16200" y="20618"/>
                  <a:pt x="10800" y="20618"/>
                </a:cubicBezTo>
                <a:close/>
                <a:moveTo>
                  <a:pt x="16200" y="8836"/>
                </a:moveTo>
                <a:cubicBezTo>
                  <a:pt x="16077" y="8836"/>
                  <a:pt x="15955" y="8836"/>
                  <a:pt x="15832" y="8959"/>
                </a:cubicBezTo>
                <a:cubicBezTo>
                  <a:pt x="10800" y="13623"/>
                  <a:pt x="10800" y="13623"/>
                  <a:pt x="10800" y="13623"/>
                </a:cubicBezTo>
                <a:cubicBezTo>
                  <a:pt x="5768" y="8959"/>
                  <a:pt x="5768" y="8959"/>
                  <a:pt x="5768" y="8959"/>
                </a:cubicBezTo>
                <a:cubicBezTo>
                  <a:pt x="5645" y="8836"/>
                  <a:pt x="5523" y="8836"/>
                  <a:pt x="5400" y="8836"/>
                </a:cubicBezTo>
                <a:cubicBezTo>
                  <a:pt x="5155" y="8836"/>
                  <a:pt x="4909" y="9082"/>
                  <a:pt x="4909" y="9327"/>
                </a:cubicBezTo>
                <a:cubicBezTo>
                  <a:pt x="4909" y="9450"/>
                  <a:pt x="4909" y="9573"/>
                  <a:pt x="5032" y="9695"/>
                </a:cubicBezTo>
                <a:cubicBezTo>
                  <a:pt x="10432" y="14605"/>
                  <a:pt x="10432" y="14605"/>
                  <a:pt x="10432" y="14605"/>
                </a:cubicBezTo>
                <a:cubicBezTo>
                  <a:pt x="10555" y="14727"/>
                  <a:pt x="10677" y="14727"/>
                  <a:pt x="10800" y="14727"/>
                </a:cubicBezTo>
                <a:cubicBezTo>
                  <a:pt x="10923" y="14727"/>
                  <a:pt x="11045" y="14727"/>
                  <a:pt x="11168" y="14605"/>
                </a:cubicBezTo>
                <a:cubicBezTo>
                  <a:pt x="16568" y="9695"/>
                  <a:pt x="16568" y="9695"/>
                  <a:pt x="16568" y="9695"/>
                </a:cubicBezTo>
                <a:cubicBezTo>
                  <a:pt x="16691" y="9573"/>
                  <a:pt x="16691" y="9450"/>
                  <a:pt x="16691" y="9327"/>
                </a:cubicBezTo>
                <a:cubicBezTo>
                  <a:pt x="16691" y="9082"/>
                  <a:pt x="16445" y="8836"/>
                  <a:pt x="16200" y="8836"/>
                </a:cubicBez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69" name="Google Shape;69;p14"/>
          <p:cNvSpPr/>
          <p:nvPr/>
        </p:nvSpPr>
        <p:spPr>
          <a:xfrm>
            <a:off x="4596939" y="4640114"/>
            <a:ext cx="240030" cy="240030"/>
          </a:xfrm>
          <a:custGeom>
            <a:rect b="b" l="l" r="r" t="t"/>
            <a:pathLst>
              <a:path extrusionOk="0" h="21600" w="21600">
                <a:moveTo>
                  <a:pt x="11168" y="6995"/>
                </a:moveTo>
                <a:cubicBezTo>
                  <a:pt x="11045" y="6873"/>
                  <a:pt x="10923" y="6873"/>
                  <a:pt x="10800" y="6873"/>
                </a:cubicBezTo>
                <a:cubicBezTo>
                  <a:pt x="10677" y="6873"/>
                  <a:pt x="10555" y="6873"/>
                  <a:pt x="10432" y="6995"/>
                </a:cubicBezTo>
                <a:cubicBezTo>
                  <a:pt x="5032" y="11905"/>
                  <a:pt x="5032" y="11905"/>
                  <a:pt x="5032" y="11905"/>
                </a:cubicBezTo>
                <a:cubicBezTo>
                  <a:pt x="4909" y="12027"/>
                  <a:pt x="4909" y="12150"/>
                  <a:pt x="4909" y="12273"/>
                </a:cubicBezTo>
                <a:cubicBezTo>
                  <a:pt x="4909" y="12518"/>
                  <a:pt x="5155" y="12764"/>
                  <a:pt x="5400" y="12764"/>
                </a:cubicBezTo>
                <a:cubicBezTo>
                  <a:pt x="5523" y="12764"/>
                  <a:pt x="5645" y="12764"/>
                  <a:pt x="5768" y="12641"/>
                </a:cubicBezTo>
                <a:cubicBezTo>
                  <a:pt x="10800" y="7977"/>
                  <a:pt x="10800" y="7977"/>
                  <a:pt x="10800" y="7977"/>
                </a:cubicBezTo>
                <a:cubicBezTo>
                  <a:pt x="15832" y="12641"/>
                  <a:pt x="15832" y="12641"/>
                  <a:pt x="15832" y="12641"/>
                </a:cubicBezTo>
                <a:cubicBezTo>
                  <a:pt x="15955" y="12764"/>
                  <a:pt x="16077" y="12764"/>
                  <a:pt x="16200" y="12764"/>
                </a:cubicBezTo>
                <a:cubicBezTo>
                  <a:pt x="16445" y="12764"/>
                  <a:pt x="16691" y="12518"/>
                  <a:pt x="16691" y="12273"/>
                </a:cubicBezTo>
                <a:cubicBezTo>
                  <a:pt x="16691" y="12150"/>
                  <a:pt x="16691" y="12027"/>
                  <a:pt x="16568" y="11905"/>
                </a:cubicBezTo>
                <a:lnTo>
                  <a:pt x="11168" y="6995"/>
                </a:lnTo>
                <a:close/>
                <a:moveTo>
                  <a:pt x="10800" y="0"/>
                </a:moveTo>
                <a:cubicBezTo>
                  <a:pt x="4786" y="0"/>
                  <a:pt x="0" y="4786"/>
                  <a:pt x="0" y="10800"/>
                </a:cubicBezTo>
                <a:cubicBezTo>
                  <a:pt x="0" y="16814"/>
                  <a:pt x="4786" y="21600"/>
                  <a:pt x="10800" y="21600"/>
                </a:cubicBezTo>
                <a:cubicBezTo>
                  <a:pt x="16814" y="21600"/>
                  <a:pt x="21600" y="16814"/>
                  <a:pt x="21600" y="10800"/>
                </a:cubicBezTo>
                <a:cubicBezTo>
                  <a:pt x="21600" y="4786"/>
                  <a:pt x="16814" y="0"/>
                  <a:pt x="10800" y="0"/>
                </a:cubicBezTo>
                <a:close/>
                <a:moveTo>
                  <a:pt x="10800" y="20618"/>
                </a:moveTo>
                <a:cubicBezTo>
                  <a:pt x="5400" y="20618"/>
                  <a:pt x="982" y="16200"/>
                  <a:pt x="982" y="10800"/>
                </a:cubicBezTo>
                <a:cubicBezTo>
                  <a:pt x="982" y="5400"/>
                  <a:pt x="5400" y="982"/>
                  <a:pt x="10800" y="982"/>
                </a:cubicBezTo>
                <a:cubicBezTo>
                  <a:pt x="16200" y="982"/>
                  <a:pt x="20618" y="5400"/>
                  <a:pt x="20618" y="10800"/>
                </a:cubicBezTo>
                <a:cubicBezTo>
                  <a:pt x="20618" y="16200"/>
                  <a:pt x="16200" y="20618"/>
                  <a:pt x="10800" y="20618"/>
                </a:cubicBez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70" name="Google Shape;70;p14"/>
          <p:cNvSpPr/>
          <p:nvPr/>
        </p:nvSpPr>
        <p:spPr>
          <a:xfrm>
            <a:off x="-397099" y="489755"/>
            <a:ext cx="719226" cy="275508"/>
          </a:xfrm>
          <a:custGeom>
            <a:rect b="b" l="l" r="r" t="t"/>
            <a:pathLst>
              <a:path extrusionOk="0" h="21600" w="21600">
                <a:moveTo>
                  <a:pt x="0" y="21600"/>
                </a:moveTo>
                <a:lnTo>
                  <a:pt x="2068" y="0"/>
                </a:lnTo>
                <a:lnTo>
                  <a:pt x="21600" y="0"/>
                </a:lnTo>
                <a:lnTo>
                  <a:pt x="19532" y="21600"/>
                </a:lnTo>
                <a:close/>
              </a:path>
            </a:pathLst>
          </a:custGeom>
          <a:solidFill>
            <a:schemeClr val="accent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71" name="Google Shape;71;p14"/>
          <p:cNvSpPr txBox="1"/>
          <p:nvPr/>
        </p:nvSpPr>
        <p:spPr>
          <a:xfrm>
            <a:off x="377455" y="4743088"/>
            <a:ext cx="5133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656D78"/>
              </a:buClr>
              <a:buSzPts val="1100"/>
              <a:buFont typeface="Helvetica Neue"/>
              <a:buNone/>
            </a:pPr>
            <a:r>
              <a:rPr b="1" i="0" lang="en" sz="1100" u="none" cap="none" strike="noStrike">
                <a:solidFill>
                  <a:srgbClr val="656D78"/>
                </a:solidFill>
                <a:latin typeface="Helvetica Neue"/>
                <a:ea typeface="Helvetica Neue"/>
                <a:cs typeface="Helvetica Neue"/>
                <a:sym typeface="Helvetica Neue"/>
              </a:rPr>
              <a:t>VEYYA</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showMasterSp="0">
  <p:cSld name="Blank">
    <p:spTree>
      <p:nvGrpSpPr>
        <p:cNvPr id="72" name="Shape 72"/>
        <p:cNvGrpSpPr/>
        <p:nvPr/>
      </p:nvGrpSpPr>
      <p:grpSpPr>
        <a:xfrm>
          <a:off x="0" y="0"/>
          <a:ext cx="0" cy="0"/>
          <a:chOff x="0" y="0"/>
          <a:chExt cx="0" cy="0"/>
        </a:xfrm>
      </p:grpSpPr>
      <p:grpSp>
        <p:nvGrpSpPr>
          <p:cNvPr id="73" name="Google Shape;73;p15"/>
          <p:cNvGrpSpPr/>
          <p:nvPr/>
        </p:nvGrpSpPr>
        <p:grpSpPr>
          <a:xfrm>
            <a:off x="0" y="-42483"/>
            <a:ext cx="9144000" cy="5192100"/>
            <a:chOff x="0" y="0"/>
            <a:chExt cx="24384000" cy="13845600"/>
          </a:xfrm>
        </p:grpSpPr>
        <p:sp>
          <p:nvSpPr>
            <p:cNvPr id="74" name="Google Shape;74;p15"/>
            <p:cNvSpPr/>
            <p:nvPr/>
          </p:nvSpPr>
          <p:spPr>
            <a:xfrm>
              <a:off x="0" y="0"/>
              <a:ext cx="24384000" cy="13845600"/>
            </a:xfrm>
            <a:prstGeom prst="rect">
              <a:avLst/>
            </a:prstGeom>
            <a:gradFill>
              <a:gsLst>
                <a:gs pos="0">
                  <a:srgbClr val="F5F7FA"/>
                </a:gs>
                <a:gs pos="97000">
                  <a:srgbClr val="E6E9ED"/>
                </a:gs>
                <a:gs pos="100000">
                  <a:srgbClr val="E6E9ED"/>
                </a:gs>
              </a:gsLst>
              <a:lin ang="2700006" scaled="0"/>
            </a:gra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pic>
          <p:nvPicPr>
            <p:cNvPr descr="image1.png" id="75" name="Google Shape;75;p15"/>
            <p:cNvPicPr preferRelativeResize="0"/>
            <p:nvPr/>
          </p:nvPicPr>
          <p:blipFill rotWithShape="1">
            <a:blip r:embed="rId2">
              <a:alphaModFix/>
            </a:blip>
            <a:srcRect b="0" l="0" r="0" t="0"/>
            <a:stretch/>
          </p:blipFill>
          <p:spPr>
            <a:xfrm>
              <a:off x="0" y="0"/>
              <a:ext cx="24384000" cy="13845470"/>
            </a:xfrm>
            <a:prstGeom prst="rect">
              <a:avLst/>
            </a:prstGeom>
            <a:noFill/>
            <a:ln>
              <a:noFill/>
            </a:ln>
          </p:spPr>
        </p:pic>
      </p:grpSp>
      <p:sp>
        <p:nvSpPr>
          <p:cNvPr id="76" name="Google Shape;76;p15"/>
          <p:cNvSpPr/>
          <p:nvPr/>
        </p:nvSpPr>
        <p:spPr>
          <a:xfrm>
            <a:off x="8355615" y="490927"/>
            <a:ext cx="329130" cy="274320"/>
          </a:xfrm>
          <a:custGeom>
            <a:rect b="b" l="l" r="r" t="t"/>
            <a:pathLst>
              <a:path extrusionOk="0" h="21600" w="21600">
                <a:moveTo>
                  <a:pt x="0" y="21600"/>
                </a:moveTo>
                <a:lnTo>
                  <a:pt x="4501" y="0"/>
                </a:lnTo>
                <a:lnTo>
                  <a:pt x="21600" y="0"/>
                </a:lnTo>
                <a:lnTo>
                  <a:pt x="17099" y="21600"/>
                </a:lnTo>
                <a:close/>
              </a:path>
            </a:pathLst>
          </a:custGeom>
          <a:solidFill>
            <a:schemeClr val="accent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808080"/>
              </a:buClr>
              <a:buSzPts val="1400"/>
              <a:buFont typeface="Calibri"/>
              <a:buNone/>
            </a:pPr>
            <a:r>
              <a:t/>
            </a:r>
            <a:endParaRPr b="0" i="0" sz="1400" u="none" cap="none" strike="noStrike">
              <a:solidFill>
                <a:srgbClr val="808080"/>
              </a:solidFill>
              <a:latin typeface="Calibri"/>
              <a:ea typeface="Calibri"/>
              <a:cs typeface="Calibri"/>
              <a:sym typeface="Calibri"/>
            </a:endParaRPr>
          </a:p>
        </p:txBody>
      </p:sp>
      <p:sp>
        <p:nvSpPr>
          <p:cNvPr id="77" name="Google Shape;77;p15"/>
          <p:cNvSpPr txBox="1"/>
          <p:nvPr>
            <p:ph idx="12" type="sldNum"/>
          </p:nvPr>
        </p:nvSpPr>
        <p:spPr>
          <a:xfrm>
            <a:off x="8461518" y="576882"/>
            <a:ext cx="110700" cy="123000"/>
          </a:xfrm>
          <a:prstGeom prst="rect">
            <a:avLst/>
          </a:prstGeom>
          <a:noFill/>
          <a:ln>
            <a:noFill/>
          </a:ln>
        </p:spPr>
        <p:txBody>
          <a:bodyPr anchorCtr="0" anchor="ctr" bIns="0" lIns="0" spcFirstLastPara="1" rIns="0" wrap="square" tIns="0">
            <a:spAutoFit/>
          </a:bodyPr>
          <a:lstStyle>
            <a:lvl1pPr indent="0" lvl="0"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1pPr>
            <a:lvl2pPr indent="0" lvl="1"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2pPr>
            <a:lvl3pPr indent="0" lvl="2"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3pPr>
            <a:lvl4pPr indent="0" lvl="3"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4pPr>
            <a:lvl5pPr indent="0" lvl="4"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5pPr>
            <a:lvl6pPr indent="0" lvl="5"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6pPr>
            <a:lvl7pPr indent="0" lvl="6"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7pPr>
            <a:lvl8pPr indent="0" lvl="7"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8pPr>
            <a:lvl9pPr indent="0" lvl="8" marL="0" marR="0" algn="ctr">
              <a:lnSpc>
                <a:spcPct val="100000"/>
              </a:lnSpc>
              <a:spcBef>
                <a:spcPts val="0"/>
              </a:spcBef>
              <a:spcAft>
                <a:spcPts val="0"/>
              </a:spcAft>
              <a:buClr>
                <a:srgbClr val="FFFFFF"/>
              </a:buClr>
              <a:buSzPts val="800"/>
              <a:buFont typeface="Helvetica Neue"/>
              <a:buNone/>
              <a:defRPr b="1" i="0" sz="8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b="0" sz="900">
              <a:solidFill>
                <a:srgbClr val="9197A0"/>
              </a:solidFill>
              <a:latin typeface="Calibri"/>
              <a:ea typeface="Calibri"/>
              <a:cs typeface="Calibri"/>
              <a:sym typeface="Calibri"/>
            </a:endParaRPr>
          </a:p>
        </p:txBody>
      </p:sp>
      <p:grpSp>
        <p:nvGrpSpPr>
          <p:cNvPr id="78" name="Google Shape;78;p15"/>
          <p:cNvGrpSpPr/>
          <p:nvPr/>
        </p:nvGrpSpPr>
        <p:grpSpPr>
          <a:xfrm>
            <a:off x="8380554" y="4636627"/>
            <a:ext cx="281279" cy="240027"/>
            <a:chOff x="-1" y="0"/>
            <a:chExt cx="750076" cy="640072"/>
          </a:xfrm>
        </p:grpSpPr>
        <p:sp>
          <p:nvSpPr>
            <p:cNvPr id="79" name="Google Shape;79;p15"/>
            <p:cNvSpPr/>
            <p:nvPr/>
          </p:nvSpPr>
          <p:spPr>
            <a:xfrm>
              <a:off x="109982" y="0"/>
              <a:ext cx="640062" cy="359694"/>
            </a:xfrm>
            <a:custGeom>
              <a:rect b="b" l="l" r="r" t="t"/>
              <a:pathLst>
                <a:path extrusionOk="0" h="21600" w="21600">
                  <a:moveTo>
                    <a:pt x="4414" y="21600"/>
                  </a:moveTo>
                  <a:lnTo>
                    <a:pt x="0" y="0"/>
                  </a:lnTo>
                  <a:lnTo>
                    <a:pt x="21600" y="21600"/>
                  </a:lnTo>
                  <a:lnTo>
                    <a:pt x="4414" y="21600"/>
                  </a:ln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80" name="Google Shape;80;p15"/>
            <p:cNvSpPr/>
            <p:nvPr/>
          </p:nvSpPr>
          <p:spPr>
            <a:xfrm>
              <a:off x="168441" y="71340"/>
              <a:ext cx="581634" cy="288360"/>
            </a:xfrm>
            <a:custGeom>
              <a:rect b="b" l="l" r="r" t="t"/>
              <a:pathLst>
                <a:path extrusionOk="0" h="21600" w="21600">
                  <a:moveTo>
                    <a:pt x="2686" y="21600"/>
                  </a:moveTo>
                  <a:lnTo>
                    <a:pt x="0" y="0"/>
                  </a:lnTo>
                  <a:lnTo>
                    <a:pt x="21600" y="21600"/>
                  </a:lnTo>
                  <a:lnTo>
                    <a:pt x="2686" y="21600"/>
                  </a:lnTo>
                  <a:close/>
                </a:path>
              </a:pathLst>
            </a:custGeom>
            <a:solidFill>
              <a:srgbClr val="434A5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81" name="Google Shape;81;p15"/>
            <p:cNvSpPr/>
            <p:nvPr/>
          </p:nvSpPr>
          <p:spPr>
            <a:xfrm>
              <a:off x="240772" y="227892"/>
              <a:ext cx="509274" cy="131760"/>
            </a:xfrm>
            <a:custGeom>
              <a:rect b="b" l="l" r="r" t="t"/>
              <a:pathLst>
                <a:path extrusionOk="0" h="21600" w="21600">
                  <a:moveTo>
                    <a:pt x="0" y="21600"/>
                  </a:moveTo>
                  <a:lnTo>
                    <a:pt x="0" y="0"/>
                  </a:lnTo>
                  <a:lnTo>
                    <a:pt x="21600" y="21600"/>
                  </a:lnTo>
                  <a:lnTo>
                    <a:pt x="0" y="21600"/>
                  </a:ln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82" name="Google Shape;82;p15"/>
            <p:cNvSpPr/>
            <p:nvPr/>
          </p:nvSpPr>
          <p:spPr>
            <a:xfrm>
              <a:off x="-1" y="375526"/>
              <a:ext cx="640062" cy="264546"/>
            </a:xfrm>
            <a:custGeom>
              <a:rect b="b" l="l" r="r" t="t"/>
              <a:pathLst>
                <a:path extrusionOk="0" h="21600" w="21600">
                  <a:moveTo>
                    <a:pt x="4414" y="0"/>
                  </a:moveTo>
                  <a:lnTo>
                    <a:pt x="0" y="21600"/>
                  </a:lnTo>
                  <a:lnTo>
                    <a:pt x="21600" y="0"/>
                  </a:lnTo>
                  <a:lnTo>
                    <a:pt x="4414" y="0"/>
                  </a:ln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83" name="Google Shape;83;p15"/>
            <p:cNvSpPr/>
            <p:nvPr/>
          </p:nvSpPr>
          <p:spPr>
            <a:xfrm>
              <a:off x="58459" y="375526"/>
              <a:ext cx="581634" cy="213030"/>
            </a:xfrm>
            <a:custGeom>
              <a:rect b="b" l="l" r="r" t="t"/>
              <a:pathLst>
                <a:path extrusionOk="0" h="21600" w="21600">
                  <a:moveTo>
                    <a:pt x="2686" y="0"/>
                  </a:moveTo>
                  <a:lnTo>
                    <a:pt x="0" y="21600"/>
                  </a:lnTo>
                  <a:lnTo>
                    <a:pt x="21600" y="0"/>
                  </a:lnTo>
                  <a:lnTo>
                    <a:pt x="2686" y="0"/>
                  </a:lnTo>
                  <a:close/>
                </a:path>
              </a:pathLst>
            </a:custGeom>
            <a:solidFill>
              <a:srgbClr val="434A54"/>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84" name="Google Shape;84;p15"/>
            <p:cNvSpPr/>
            <p:nvPr/>
          </p:nvSpPr>
          <p:spPr>
            <a:xfrm>
              <a:off x="130790" y="375526"/>
              <a:ext cx="509274" cy="97092"/>
            </a:xfrm>
            <a:custGeom>
              <a:rect b="b" l="l" r="r" t="t"/>
              <a:pathLst>
                <a:path extrusionOk="0" h="21600" w="21600">
                  <a:moveTo>
                    <a:pt x="0" y="0"/>
                  </a:moveTo>
                  <a:lnTo>
                    <a:pt x="0" y="21600"/>
                  </a:lnTo>
                  <a:lnTo>
                    <a:pt x="21600" y="0"/>
                  </a:lnTo>
                  <a:lnTo>
                    <a:pt x="0" y="0"/>
                  </a:ln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grpSp>
      <p:sp>
        <p:nvSpPr>
          <p:cNvPr id="85" name="Google Shape;85;p15"/>
          <p:cNvSpPr/>
          <p:nvPr/>
        </p:nvSpPr>
        <p:spPr>
          <a:xfrm>
            <a:off x="4313266" y="4640114"/>
            <a:ext cx="240030" cy="240030"/>
          </a:xfrm>
          <a:custGeom>
            <a:rect b="b" l="l" r="r" t="t"/>
            <a:pathLst>
              <a:path extrusionOk="0" h="21600" w="21600">
                <a:moveTo>
                  <a:pt x="10800" y="0"/>
                </a:moveTo>
                <a:cubicBezTo>
                  <a:pt x="4786" y="0"/>
                  <a:pt x="0" y="4786"/>
                  <a:pt x="0" y="10800"/>
                </a:cubicBezTo>
                <a:cubicBezTo>
                  <a:pt x="0" y="16814"/>
                  <a:pt x="4786" y="21600"/>
                  <a:pt x="10800" y="21600"/>
                </a:cubicBezTo>
                <a:cubicBezTo>
                  <a:pt x="16814" y="21600"/>
                  <a:pt x="21600" y="16814"/>
                  <a:pt x="21600" y="10800"/>
                </a:cubicBezTo>
                <a:cubicBezTo>
                  <a:pt x="21600" y="4786"/>
                  <a:pt x="16814" y="0"/>
                  <a:pt x="10800" y="0"/>
                </a:cubicBezTo>
                <a:close/>
                <a:moveTo>
                  <a:pt x="10800" y="20618"/>
                </a:moveTo>
                <a:cubicBezTo>
                  <a:pt x="5400" y="20618"/>
                  <a:pt x="982" y="16200"/>
                  <a:pt x="982" y="10800"/>
                </a:cubicBezTo>
                <a:cubicBezTo>
                  <a:pt x="982" y="5400"/>
                  <a:pt x="5400" y="982"/>
                  <a:pt x="10800" y="982"/>
                </a:cubicBezTo>
                <a:cubicBezTo>
                  <a:pt x="16200" y="982"/>
                  <a:pt x="20618" y="5400"/>
                  <a:pt x="20618" y="10800"/>
                </a:cubicBezTo>
                <a:cubicBezTo>
                  <a:pt x="20618" y="16200"/>
                  <a:pt x="16200" y="20618"/>
                  <a:pt x="10800" y="20618"/>
                </a:cubicBezTo>
                <a:close/>
                <a:moveTo>
                  <a:pt x="16200" y="8836"/>
                </a:moveTo>
                <a:cubicBezTo>
                  <a:pt x="16077" y="8836"/>
                  <a:pt x="15955" y="8836"/>
                  <a:pt x="15832" y="8959"/>
                </a:cubicBezTo>
                <a:cubicBezTo>
                  <a:pt x="10800" y="13623"/>
                  <a:pt x="10800" y="13623"/>
                  <a:pt x="10800" y="13623"/>
                </a:cubicBezTo>
                <a:cubicBezTo>
                  <a:pt x="5768" y="8959"/>
                  <a:pt x="5768" y="8959"/>
                  <a:pt x="5768" y="8959"/>
                </a:cubicBezTo>
                <a:cubicBezTo>
                  <a:pt x="5645" y="8836"/>
                  <a:pt x="5523" y="8836"/>
                  <a:pt x="5400" y="8836"/>
                </a:cubicBezTo>
                <a:cubicBezTo>
                  <a:pt x="5155" y="8836"/>
                  <a:pt x="4909" y="9082"/>
                  <a:pt x="4909" y="9327"/>
                </a:cubicBezTo>
                <a:cubicBezTo>
                  <a:pt x="4909" y="9450"/>
                  <a:pt x="4909" y="9573"/>
                  <a:pt x="5032" y="9695"/>
                </a:cubicBezTo>
                <a:cubicBezTo>
                  <a:pt x="10432" y="14605"/>
                  <a:pt x="10432" y="14605"/>
                  <a:pt x="10432" y="14605"/>
                </a:cubicBezTo>
                <a:cubicBezTo>
                  <a:pt x="10555" y="14727"/>
                  <a:pt x="10677" y="14727"/>
                  <a:pt x="10800" y="14727"/>
                </a:cubicBezTo>
                <a:cubicBezTo>
                  <a:pt x="10923" y="14727"/>
                  <a:pt x="11045" y="14727"/>
                  <a:pt x="11168" y="14605"/>
                </a:cubicBezTo>
                <a:cubicBezTo>
                  <a:pt x="16568" y="9695"/>
                  <a:pt x="16568" y="9695"/>
                  <a:pt x="16568" y="9695"/>
                </a:cubicBezTo>
                <a:cubicBezTo>
                  <a:pt x="16691" y="9573"/>
                  <a:pt x="16691" y="9450"/>
                  <a:pt x="16691" y="9327"/>
                </a:cubicBezTo>
                <a:cubicBezTo>
                  <a:pt x="16691" y="9082"/>
                  <a:pt x="16445" y="8836"/>
                  <a:pt x="16200" y="8836"/>
                </a:cubicBez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86" name="Google Shape;86;p15"/>
          <p:cNvSpPr/>
          <p:nvPr/>
        </p:nvSpPr>
        <p:spPr>
          <a:xfrm>
            <a:off x="4596939" y="4640114"/>
            <a:ext cx="240030" cy="240030"/>
          </a:xfrm>
          <a:custGeom>
            <a:rect b="b" l="l" r="r" t="t"/>
            <a:pathLst>
              <a:path extrusionOk="0" h="21600" w="21600">
                <a:moveTo>
                  <a:pt x="11168" y="6995"/>
                </a:moveTo>
                <a:cubicBezTo>
                  <a:pt x="11045" y="6873"/>
                  <a:pt x="10923" y="6873"/>
                  <a:pt x="10800" y="6873"/>
                </a:cubicBezTo>
                <a:cubicBezTo>
                  <a:pt x="10677" y="6873"/>
                  <a:pt x="10555" y="6873"/>
                  <a:pt x="10432" y="6995"/>
                </a:cubicBezTo>
                <a:cubicBezTo>
                  <a:pt x="5032" y="11905"/>
                  <a:pt x="5032" y="11905"/>
                  <a:pt x="5032" y="11905"/>
                </a:cubicBezTo>
                <a:cubicBezTo>
                  <a:pt x="4909" y="12027"/>
                  <a:pt x="4909" y="12150"/>
                  <a:pt x="4909" y="12273"/>
                </a:cubicBezTo>
                <a:cubicBezTo>
                  <a:pt x="4909" y="12518"/>
                  <a:pt x="5155" y="12764"/>
                  <a:pt x="5400" y="12764"/>
                </a:cubicBezTo>
                <a:cubicBezTo>
                  <a:pt x="5523" y="12764"/>
                  <a:pt x="5645" y="12764"/>
                  <a:pt x="5768" y="12641"/>
                </a:cubicBezTo>
                <a:cubicBezTo>
                  <a:pt x="10800" y="7977"/>
                  <a:pt x="10800" y="7977"/>
                  <a:pt x="10800" y="7977"/>
                </a:cubicBezTo>
                <a:cubicBezTo>
                  <a:pt x="15832" y="12641"/>
                  <a:pt x="15832" y="12641"/>
                  <a:pt x="15832" y="12641"/>
                </a:cubicBezTo>
                <a:cubicBezTo>
                  <a:pt x="15955" y="12764"/>
                  <a:pt x="16077" y="12764"/>
                  <a:pt x="16200" y="12764"/>
                </a:cubicBezTo>
                <a:cubicBezTo>
                  <a:pt x="16445" y="12764"/>
                  <a:pt x="16691" y="12518"/>
                  <a:pt x="16691" y="12273"/>
                </a:cubicBezTo>
                <a:cubicBezTo>
                  <a:pt x="16691" y="12150"/>
                  <a:pt x="16691" y="12027"/>
                  <a:pt x="16568" y="11905"/>
                </a:cubicBezTo>
                <a:lnTo>
                  <a:pt x="11168" y="6995"/>
                </a:lnTo>
                <a:close/>
                <a:moveTo>
                  <a:pt x="10800" y="0"/>
                </a:moveTo>
                <a:cubicBezTo>
                  <a:pt x="4786" y="0"/>
                  <a:pt x="0" y="4786"/>
                  <a:pt x="0" y="10800"/>
                </a:cubicBezTo>
                <a:cubicBezTo>
                  <a:pt x="0" y="16814"/>
                  <a:pt x="4786" y="21600"/>
                  <a:pt x="10800" y="21600"/>
                </a:cubicBezTo>
                <a:cubicBezTo>
                  <a:pt x="16814" y="21600"/>
                  <a:pt x="21600" y="16814"/>
                  <a:pt x="21600" y="10800"/>
                </a:cubicBezTo>
                <a:cubicBezTo>
                  <a:pt x="21600" y="4786"/>
                  <a:pt x="16814" y="0"/>
                  <a:pt x="10800" y="0"/>
                </a:cubicBezTo>
                <a:close/>
                <a:moveTo>
                  <a:pt x="10800" y="20618"/>
                </a:moveTo>
                <a:cubicBezTo>
                  <a:pt x="5400" y="20618"/>
                  <a:pt x="982" y="16200"/>
                  <a:pt x="982" y="10800"/>
                </a:cubicBezTo>
                <a:cubicBezTo>
                  <a:pt x="982" y="5400"/>
                  <a:pt x="5400" y="982"/>
                  <a:pt x="10800" y="982"/>
                </a:cubicBezTo>
                <a:cubicBezTo>
                  <a:pt x="16200" y="982"/>
                  <a:pt x="20618" y="5400"/>
                  <a:pt x="20618" y="10800"/>
                </a:cubicBezTo>
                <a:cubicBezTo>
                  <a:pt x="20618" y="16200"/>
                  <a:pt x="16200" y="20618"/>
                  <a:pt x="10800" y="20618"/>
                </a:cubicBezTo>
                <a:close/>
              </a:path>
            </a:pathLst>
          </a:custGeom>
          <a:solidFill>
            <a:srgbClr val="656D7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87" name="Google Shape;87;p15"/>
          <p:cNvSpPr/>
          <p:nvPr/>
        </p:nvSpPr>
        <p:spPr>
          <a:xfrm>
            <a:off x="-397099" y="489755"/>
            <a:ext cx="719226" cy="275508"/>
          </a:xfrm>
          <a:custGeom>
            <a:rect b="b" l="l" r="r" t="t"/>
            <a:pathLst>
              <a:path extrusionOk="0" h="21600" w="21600">
                <a:moveTo>
                  <a:pt x="0" y="21600"/>
                </a:moveTo>
                <a:lnTo>
                  <a:pt x="2068" y="0"/>
                </a:lnTo>
                <a:lnTo>
                  <a:pt x="21600" y="0"/>
                </a:lnTo>
                <a:lnTo>
                  <a:pt x="19532" y="21600"/>
                </a:lnTo>
                <a:close/>
              </a:path>
            </a:pathLst>
          </a:custGeom>
          <a:solidFill>
            <a:schemeClr val="accent2"/>
          </a:solid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88" name="Google Shape;88;p15"/>
          <p:cNvSpPr txBox="1"/>
          <p:nvPr/>
        </p:nvSpPr>
        <p:spPr>
          <a:xfrm>
            <a:off x="377455" y="4743088"/>
            <a:ext cx="513300" cy="4080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656D78"/>
              </a:buClr>
              <a:buSzPts val="1100"/>
              <a:buFont typeface="Helvetica Neue"/>
              <a:buNone/>
            </a:pPr>
            <a:r>
              <a:rPr b="1" i="0" lang="en" sz="1100" u="none" cap="none" strike="noStrike">
                <a:solidFill>
                  <a:srgbClr val="656D78"/>
                </a:solidFill>
                <a:latin typeface="Helvetica Neue"/>
                <a:ea typeface="Helvetica Neue"/>
                <a:cs typeface="Helvetica Neue"/>
                <a:sym typeface="Helvetica Neue"/>
              </a:rPr>
              <a:t>VEYYA</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35.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33.png"/><Relationship Id="rId7" Type="http://schemas.openxmlformats.org/officeDocument/2006/relationships/image" Target="../media/image39.png"/><Relationship Id="rId8"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3.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5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50.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7.gif"/></Relationships>
</file>

<file path=ppt/slides/_rels/slide20.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38.png"/><Relationship Id="rId13" Type="http://schemas.openxmlformats.org/officeDocument/2006/relationships/image" Target="../media/image43.png"/><Relationship Id="rId12"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37.png"/><Relationship Id="rId15" Type="http://schemas.openxmlformats.org/officeDocument/2006/relationships/image" Target="../media/image54.png"/><Relationship Id="rId14" Type="http://schemas.openxmlformats.org/officeDocument/2006/relationships/image" Target="../media/image42.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41.png"/><Relationship Id="rId8" Type="http://schemas.openxmlformats.org/officeDocument/2006/relationships/image" Target="../media/image44.png"/></Relationships>
</file>

<file path=ppt/slides/_rels/slide21.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55.png"/><Relationship Id="rId13" Type="http://schemas.openxmlformats.org/officeDocument/2006/relationships/image" Target="../media/image60.png"/><Relationship Id="rId12"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64.png"/><Relationship Id="rId15" Type="http://schemas.openxmlformats.org/officeDocument/2006/relationships/image" Target="../media/image57.png"/><Relationship Id="rId14" Type="http://schemas.openxmlformats.org/officeDocument/2006/relationships/image" Target="../media/image59.png"/><Relationship Id="rId5" Type="http://schemas.openxmlformats.org/officeDocument/2006/relationships/image" Target="../media/image41.png"/><Relationship Id="rId6" Type="http://schemas.openxmlformats.org/officeDocument/2006/relationships/image" Target="../media/image49.png"/><Relationship Id="rId7" Type="http://schemas.openxmlformats.org/officeDocument/2006/relationships/image" Target="../media/image61.png"/><Relationship Id="rId8" Type="http://schemas.openxmlformats.org/officeDocument/2006/relationships/image" Target="../media/image45.png"/></Relationships>
</file>

<file path=ppt/slides/_rels/slide22.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62.png"/><Relationship Id="rId13" Type="http://schemas.openxmlformats.org/officeDocument/2006/relationships/image" Target="../media/image68.png"/><Relationship Id="rId12"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6.png"/><Relationship Id="rId4" Type="http://schemas.openxmlformats.org/officeDocument/2006/relationships/image" Target="../media/image63.png"/><Relationship Id="rId9" Type="http://schemas.openxmlformats.org/officeDocument/2006/relationships/image" Target="../media/image70.png"/><Relationship Id="rId14" Type="http://schemas.openxmlformats.org/officeDocument/2006/relationships/image" Target="../media/image25.png"/><Relationship Id="rId5" Type="http://schemas.openxmlformats.org/officeDocument/2006/relationships/image" Target="../media/image66.png"/><Relationship Id="rId6" Type="http://schemas.openxmlformats.org/officeDocument/2006/relationships/image" Target="../media/image32.png"/><Relationship Id="rId7" Type="http://schemas.openxmlformats.org/officeDocument/2006/relationships/image" Target="../media/image41.png"/><Relationship Id="rId8"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74.png"/><Relationship Id="rId4" Type="http://schemas.openxmlformats.org/officeDocument/2006/relationships/image" Target="../media/image71.png"/><Relationship Id="rId5" Type="http://schemas.openxmlformats.org/officeDocument/2006/relationships/image" Target="../media/image69.png"/><Relationship Id="rId6"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jpg"/><Relationship Id="rId5" Type="http://schemas.openxmlformats.org/officeDocument/2006/relationships/image" Target="../media/image5.jp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2.jpg"/><Relationship Id="rId6" Type="http://schemas.openxmlformats.org/officeDocument/2006/relationships/image" Target="../media/image7.jpg"/><Relationship Id="rId7"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CC"/>
        </a:solidFill>
      </p:bgPr>
    </p:bg>
    <p:spTree>
      <p:nvGrpSpPr>
        <p:cNvPr id="92" name="Shape 92"/>
        <p:cNvGrpSpPr/>
        <p:nvPr/>
      </p:nvGrpSpPr>
      <p:grpSpPr>
        <a:xfrm>
          <a:off x="0" y="0"/>
          <a:ext cx="0" cy="0"/>
          <a:chOff x="0" y="0"/>
          <a:chExt cx="0" cy="0"/>
        </a:xfrm>
      </p:grpSpPr>
      <p:sp>
        <p:nvSpPr>
          <p:cNvPr id="93" name="Google Shape;93;p16"/>
          <p:cNvSpPr txBox="1"/>
          <p:nvPr/>
        </p:nvSpPr>
        <p:spPr>
          <a:xfrm>
            <a:off x="571500" y="610250"/>
            <a:ext cx="3665700" cy="393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chemeClr val="dk1"/>
                </a:solidFill>
                <a:latin typeface="Montserrat"/>
                <a:ea typeface="Montserrat"/>
                <a:cs typeface="Montserrat"/>
                <a:sym typeface="Montserrat"/>
              </a:rPr>
              <a:t>Veyya </a:t>
            </a:r>
            <a:endParaRPr b="1" sz="19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900">
                <a:solidFill>
                  <a:schemeClr val="dk1"/>
                </a:solidFill>
                <a:latin typeface="Montserrat"/>
                <a:ea typeface="Montserrat"/>
                <a:cs typeface="Montserrat"/>
                <a:sym typeface="Montserrat"/>
              </a:rPr>
              <a:t>Veda वेद  </a:t>
            </a:r>
            <a:r>
              <a:rPr lang="en" sz="1900">
                <a:solidFill>
                  <a:schemeClr val="dk1"/>
                </a:solidFill>
                <a:latin typeface="Montserrat"/>
                <a:ea typeface="Montserrat"/>
                <a:cs typeface="Montserrat"/>
                <a:sym typeface="Montserrat"/>
              </a:rPr>
              <a:t>🤝🏼</a:t>
            </a:r>
            <a:r>
              <a:rPr b="1" lang="en" sz="1900">
                <a:solidFill>
                  <a:schemeClr val="dk1"/>
                </a:solidFill>
                <a:latin typeface="Montserrat"/>
                <a:ea typeface="Montserrat"/>
                <a:cs typeface="Montserrat"/>
                <a:sym typeface="Montserrat"/>
              </a:rPr>
              <a:t> sahāya सहाय</a:t>
            </a:r>
            <a:endParaRPr b="1" sz="19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50">
                <a:solidFill>
                  <a:schemeClr val="dk1"/>
                </a:solidFill>
                <a:latin typeface="Montserrat"/>
                <a:ea typeface="Montserrat"/>
                <a:cs typeface="Montserrat"/>
                <a:sym typeface="Montserrat"/>
              </a:rPr>
              <a:t>From the Sanskrit words Veda (knowledge) and Sayāya (companion, helper or ally) we introduce you to </a:t>
            </a:r>
            <a:endParaRPr sz="12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50">
                <a:solidFill>
                  <a:schemeClr val="dk1"/>
                </a:solidFill>
                <a:latin typeface="Montserrat"/>
                <a:ea typeface="Montserrat"/>
                <a:cs typeface="Montserrat"/>
                <a:sym typeface="Montserrat"/>
              </a:rPr>
              <a:t>Veyya.</a:t>
            </a:r>
            <a:endParaRPr sz="12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50">
                <a:solidFill>
                  <a:schemeClr val="dk1"/>
                </a:solidFill>
                <a:latin typeface="Montserrat"/>
                <a:ea typeface="Montserrat"/>
                <a:cs typeface="Montserrat"/>
                <a:sym typeface="Montserrat"/>
              </a:rPr>
              <a:t>Your trusted </a:t>
            </a:r>
            <a:r>
              <a:rPr i="1" lang="en" sz="1250">
                <a:solidFill>
                  <a:schemeClr val="dk1"/>
                </a:solidFill>
                <a:latin typeface="Montserrat"/>
                <a:ea typeface="Montserrat"/>
                <a:cs typeface="Montserrat"/>
                <a:sym typeface="Montserrat"/>
              </a:rPr>
              <a:t>expert</a:t>
            </a:r>
            <a:r>
              <a:rPr lang="en" sz="1250">
                <a:solidFill>
                  <a:schemeClr val="dk1"/>
                </a:solidFill>
                <a:latin typeface="Montserrat"/>
                <a:ea typeface="Montserrat"/>
                <a:cs typeface="Montserrat"/>
                <a:sym typeface="Montserrat"/>
              </a:rPr>
              <a:t>. </a:t>
            </a:r>
            <a:endParaRPr sz="12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50">
                <a:solidFill>
                  <a:schemeClr val="dk1"/>
                </a:solidFill>
                <a:latin typeface="Montserrat"/>
                <a:ea typeface="Montserrat"/>
                <a:cs typeface="Montserrat"/>
                <a:sym typeface="Montserrat"/>
              </a:rPr>
              <a:t>Your </a:t>
            </a:r>
            <a:r>
              <a:rPr i="1" lang="en" sz="1250">
                <a:solidFill>
                  <a:schemeClr val="dk1"/>
                </a:solidFill>
                <a:latin typeface="Montserrat"/>
                <a:ea typeface="Montserrat"/>
                <a:cs typeface="Montserrat"/>
                <a:sym typeface="Montserrat"/>
              </a:rPr>
              <a:t>confidant</a:t>
            </a:r>
            <a:r>
              <a:rPr lang="en" sz="1250">
                <a:solidFill>
                  <a:schemeClr val="dk1"/>
                </a:solidFill>
                <a:latin typeface="Montserrat"/>
                <a:ea typeface="Montserrat"/>
                <a:cs typeface="Montserrat"/>
                <a:sym typeface="Montserrat"/>
              </a:rPr>
              <a:t>. </a:t>
            </a:r>
            <a:endParaRPr sz="12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50">
                <a:solidFill>
                  <a:schemeClr val="dk1"/>
                </a:solidFill>
                <a:latin typeface="Montserrat"/>
                <a:ea typeface="Montserrat"/>
                <a:cs typeface="Montserrat"/>
                <a:sym typeface="Montserrat"/>
              </a:rPr>
              <a:t>Your </a:t>
            </a:r>
            <a:r>
              <a:rPr i="1" lang="en" sz="1250">
                <a:solidFill>
                  <a:schemeClr val="dk1"/>
                </a:solidFill>
                <a:latin typeface="Montserrat"/>
                <a:ea typeface="Montserrat"/>
                <a:cs typeface="Montserrat"/>
                <a:sym typeface="Montserrat"/>
              </a:rPr>
              <a:t>ally</a:t>
            </a:r>
            <a:r>
              <a:rPr lang="en" sz="1250">
                <a:solidFill>
                  <a:schemeClr val="dk1"/>
                </a:solidFill>
                <a:latin typeface="Montserrat"/>
                <a:ea typeface="Montserrat"/>
                <a:cs typeface="Montserrat"/>
                <a:sym typeface="Montserrat"/>
              </a:rPr>
              <a:t>.</a:t>
            </a:r>
            <a:endParaRPr sz="12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en" sz="1250">
                <a:solidFill>
                  <a:schemeClr val="dk1"/>
                </a:solidFill>
                <a:latin typeface="Montserrat"/>
                <a:ea typeface="Montserrat"/>
                <a:cs typeface="Montserrat"/>
                <a:sym typeface="Montserrat"/>
              </a:rPr>
              <a:t>Premium services for your busy lifestyle, all from the comfort of your home.</a:t>
            </a:r>
            <a:endParaRPr sz="12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50">
              <a:solidFill>
                <a:schemeClr val="dk1"/>
              </a:solidFill>
              <a:latin typeface="Montserrat"/>
              <a:ea typeface="Montserrat"/>
              <a:cs typeface="Montserrat"/>
              <a:sym typeface="Montserrat"/>
            </a:endParaRPr>
          </a:p>
        </p:txBody>
      </p:sp>
      <p:pic>
        <p:nvPicPr>
          <p:cNvPr id="94" name="Google Shape;94;p16" title="press_for_services_square.gif"/>
          <p:cNvPicPr preferRelativeResize="0"/>
          <p:nvPr/>
        </p:nvPicPr>
        <p:blipFill rotWithShape="1">
          <a:blip r:embed="rId3">
            <a:alphaModFix/>
          </a:blip>
          <a:srcRect b="8050" l="0" r="17239" t="-8050"/>
          <a:stretch/>
        </p:blipFill>
        <p:spPr>
          <a:xfrm>
            <a:off x="4591500" y="-538550"/>
            <a:ext cx="4702674" cy="56820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nvSpPr>
        <p:spPr>
          <a:xfrm>
            <a:off x="5202725" y="3448696"/>
            <a:ext cx="3248700" cy="271800"/>
          </a:xfrm>
          <a:prstGeom prst="rect">
            <a:avLst/>
          </a:prstGeom>
          <a:solidFill>
            <a:srgbClr val="113338"/>
          </a:solidFill>
          <a:ln>
            <a:noFill/>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sp>
        <p:nvSpPr>
          <p:cNvPr id="168" name="Google Shape;168;p25"/>
          <p:cNvSpPr txBox="1"/>
          <p:nvPr/>
        </p:nvSpPr>
        <p:spPr>
          <a:xfrm>
            <a:off x="5202725" y="189300"/>
            <a:ext cx="3248700" cy="1839300"/>
          </a:xfrm>
          <a:prstGeom prst="rect">
            <a:avLst/>
          </a:prstGeom>
          <a:solidFill>
            <a:srgbClr val="FFF2CC"/>
          </a:solidFill>
          <a:ln>
            <a:noFill/>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sp>
        <p:nvSpPr>
          <p:cNvPr id="169" name="Google Shape;169;p25"/>
          <p:cNvSpPr txBox="1"/>
          <p:nvPr/>
        </p:nvSpPr>
        <p:spPr>
          <a:xfrm>
            <a:off x="5202725" y="3386810"/>
            <a:ext cx="3248700" cy="162600"/>
          </a:xfrm>
          <a:prstGeom prst="rect">
            <a:avLst/>
          </a:prstGeom>
          <a:solidFill>
            <a:srgbClr val="FADD90"/>
          </a:solidFill>
          <a:ln>
            <a:noFill/>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sp>
        <p:nvSpPr>
          <p:cNvPr id="170" name="Google Shape;170;p25"/>
          <p:cNvSpPr txBox="1"/>
          <p:nvPr/>
        </p:nvSpPr>
        <p:spPr>
          <a:xfrm>
            <a:off x="5202725" y="2450680"/>
            <a:ext cx="3248700" cy="513900"/>
          </a:xfrm>
          <a:prstGeom prst="rect">
            <a:avLst/>
          </a:prstGeom>
          <a:solidFill>
            <a:srgbClr val="B26839"/>
          </a:solidFill>
          <a:ln cap="flat" cmpd="sng" w="9525">
            <a:solidFill>
              <a:srgbClr val="E8DDB5"/>
            </a:solidFill>
            <a:prstDash val="solid"/>
            <a:round/>
            <a:headEnd len="sm" w="sm" type="none"/>
            <a:tailEnd len="sm" w="sm" type="none"/>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sp>
        <p:nvSpPr>
          <p:cNvPr id="171" name="Google Shape;171;p25"/>
          <p:cNvSpPr txBox="1"/>
          <p:nvPr/>
        </p:nvSpPr>
        <p:spPr>
          <a:xfrm>
            <a:off x="5202725" y="1395945"/>
            <a:ext cx="3248700" cy="1054800"/>
          </a:xfrm>
          <a:prstGeom prst="rect">
            <a:avLst/>
          </a:prstGeom>
          <a:solidFill>
            <a:srgbClr val="E0B185"/>
          </a:solidFill>
          <a:ln>
            <a:noFill/>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sp>
        <p:nvSpPr>
          <p:cNvPr id="172" name="Google Shape;172;p25"/>
          <p:cNvSpPr txBox="1"/>
          <p:nvPr/>
        </p:nvSpPr>
        <p:spPr>
          <a:xfrm>
            <a:off x="5202725" y="2964810"/>
            <a:ext cx="3248700" cy="422100"/>
          </a:xfrm>
          <a:prstGeom prst="rect">
            <a:avLst/>
          </a:prstGeom>
          <a:solidFill>
            <a:srgbClr val="C28D5E"/>
          </a:solidFill>
          <a:ln>
            <a:noFill/>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pic>
        <p:nvPicPr>
          <p:cNvPr id="173" name="Google Shape;173;p25"/>
          <p:cNvPicPr preferRelativeResize="0"/>
          <p:nvPr/>
        </p:nvPicPr>
        <p:blipFill>
          <a:blip r:embed="rId3">
            <a:alphaModFix/>
          </a:blip>
          <a:stretch>
            <a:fillRect/>
          </a:stretch>
        </p:blipFill>
        <p:spPr>
          <a:xfrm>
            <a:off x="543175" y="189300"/>
            <a:ext cx="3573675" cy="4764900"/>
          </a:xfrm>
          <a:prstGeom prst="rect">
            <a:avLst/>
          </a:prstGeom>
          <a:noFill/>
          <a:ln>
            <a:noFill/>
          </a:ln>
        </p:spPr>
      </p:pic>
      <p:sp>
        <p:nvSpPr>
          <p:cNvPr id="174" name="Google Shape;174;p25"/>
          <p:cNvSpPr txBox="1"/>
          <p:nvPr/>
        </p:nvSpPr>
        <p:spPr>
          <a:xfrm>
            <a:off x="5135424" y="3900950"/>
            <a:ext cx="3567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Luxury is….</a:t>
            </a:r>
            <a:endParaRPr sz="1600">
              <a:solidFill>
                <a:schemeClr val="dk1"/>
              </a:solidFill>
            </a:endParaRPr>
          </a:p>
          <a:p>
            <a:pPr indent="0" lvl="0" marL="0" rtl="0" algn="l">
              <a:spcBef>
                <a:spcPts val="0"/>
              </a:spcBef>
              <a:spcAft>
                <a:spcPts val="0"/>
              </a:spcAft>
              <a:buNone/>
            </a:pPr>
            <a:r>
              <a:rPr lang="en" sz="1600">
                <a:solidFill>
                  <a:schemeClr val="dk1"/>
                </a:solidFill>
              </a:rPr>
              <a:t>Having anything you need at your fingertips</a:t>
            </a:r>
            <a:endParaRPr sz="1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CC"/>
        </a:solidFill>
      </p:bgPr>
    </p:bg>
    <p:spTree>
      <p:nvGrpSpPr>
        <p:cNvPr id="178" name="Shape 178"/>
        <p:cNvGrpSpPr/>
        <p:nvPr/>
      </p:nvGrpSpPr>
      <p:grpSpPr>
        <a:xfrm>
          <a:off x="0" y="0"/>
          <a:ext cx="0" cy="0"/>
          <a:chOff x="0" y="0"/>
          <a:chExt cx="0" cy="0"/>
        </a:xfrm>
      </p:grpSpPr>
      <p:grpSp>
        <p:nvGrpSpPr>
          <p:cNvPr id="179" name="Google Shape;179;p26"/>
          <p:cNvGrpSpPr/>
          <p:nvPr/>
        </p:nvGrpSpPr>
        <p:grpSpPr>
          <a:xfrm>
            <a:off x="0" y="1457047"/>
            <a:ext cx="3956400" cy="1913603"/>
            <a:chOff x="0" y="1457047"/>
            <a:chExt cx="3956400" cy="1913603"/>
          </a:xfrm>
        </p:grpSpPr>
        <p:sp>
          <p:nvSpPr>
            <p:cNvPr id="180" name="Google Shape;180;p26"/>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Montserrat Light"/>
                  <a:ea typeface="Montserrat Light"/>
                  <a:cs typeface="Montserrat Light"/>
                  <a:sym typeface="Montserrat Light"/>
                </a:rPr>
                <a:t>Veyya</a:t>
              </a:r>
              <a:endParaRPr sz="4900">
                <a:solidFill>
                  <a:schemeClr val="dk1"/>
                </a:solidFill>
                <a:latin typeface="Montserrat Light"/>
                <a:ea typeface="Montserrat Light"/>
                <a:cs typeface="Montserrat Light"/>
                <a:sym typeface="Montserrat Light"/>
              </a:endParaRPr>
            </a:p>
          </p:txBody>
        </p:sp>
        <p:sp>
          <p:nvSpPr>
            <p:cNvPr id="181" name="Google Shape;181;p26"/>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Montserrat Light"/>
                  <a:ea typeface="Montserrat Light"/>
                  <a:cs typeface="Montserrat Light"/>
                  <a:sym typeface="Montserrat Light"/>
                </a:rPr>
                <a:t>______</a:t>
              </a:r>
              <a:endParaRPr sz="4600">
                <a:solidFill>
                  <a:schemeClr val="dk1"/>
                </a:solidFill>
                <a:latin typeface="Montserrat Light"/>
                <a:ea typeface="Montserrat Light"/>
                <a:cs typeface="Montserrat Light"/>
                <a:sym typeface="Montserrat Light"/>
              </a:endParaRPr>
            </a:p>
          </p:txBody>
        </p:sp>
      </p:grpSp>
      <p:sp>
        <p:nvSpPr>
          <p:cNvPr id="182" name="Google Shape;182;p26"/>
          <p:cNvSpPr txBox="1"/>
          <p:nvPr/>
        </p:nvSpPr>
        <p:spPr>
          <a:xfrm>
            <a:off x="4637649" y="2013625"/>
            <a:ext cx="3567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That straight horizontal line running across the top of the letters in Sanskrit (and related scripts like Hindi’s Devanāgarī) is called the </a:t>
            </a:r>
            <a:r>
              <a:rPr b="1" lang="en" sz="1100">
                <a:solidFill>
                  <a:schemeClr val="dk1"/>
                </a:solidFill>
              </a:rPr>
              <a:t>"śirorekhā" (शिरोरेखा)</a:t>
            </a:r>
            <a:r>
              <a:rPr lang="en" sz="1100">
                <a:solidFill>
                  <a:schemeClr val="dk1"/>
                </a:solidFill>
              </a:rPr>
              <a:t> — literally meaning </a:t>
            </a:r>
            <a:r>
              <a:rPr i="1" lang="en" sz="1100">
                <a:solidFill>
                  <a:schemeClr val="dk1"/>
                </a:solidFill>
              </a:rPr>
              <a:t>“headline”</a:t>
            </a:r>
            <a:r>
              <a:rPr lang="en" sz="1100">
                <a:solidFill>
                  <a:schemeClr val="dk1"/>
                </a:solidFill>
              </a:rPr>
              <a:t> or </a:t>
            </a:r>
            <a:r>
              <a:rPr i="1" lang="en" sz="1100">
                <a:solidFill>
                  <a:schemeClr val="dk1"/>
                </a:solidFill>
              </a:rPr>
              <a:t>“headstroke.”</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7"/>
          <p:cNvPicPr preferRelativeResize="0"/>
          <p:nvPr/>
        </p:nvPicPr>
        <p:blipFill>
          <a:blip r:embed="rId3">
            <a:alphaModFix/>
          </a:blip>
          <a:stretch>
            <a:fillRect/>
          </a:stretch>
        </p:blipFill>
        <p:spPr>
          <a:xfrm>
            <a:off x="-64975" y="0"/>
            <a:ext cx="3857643" cy="5143500"/>
          </a:xfrm>
          <a:prstGeom prst="rect">
            <a:avLst/>
          </a:prstGeom>
          <a:noFill/>
          <a:ln>
            <a:noFill/>
          </a:ln>
        </p:spPr>
      </p:pic>
      <p:pic>
        <p:nvPicPr>
          <p:cNvPr id="188" name="Google Shape;188;p27"/>
          <p:cNvPicPr preferRelativeResize="0"/>
          <p:nvPr/>
        </p:nvPicPr>
        <p:blipFill rotWithShape="1">
          <a:blip r:embed="rId4">
            <a:alphaModFix/>
          </a:blip>
          <a:srcRect b="-18578" l="9435" r="611" t="11866"/>
          <a:stretch/>
        </p:blipFill>
        <p:spPr>
          <a:xfrm>
            <a:off x="2954050" y="0"/>
            <a:ext cx="4189701" cy="6208850"/>
          </a:xfrm>
          <a:prstGeom prst="rect">
            <a:avLst/>
          </a:prstGeom>
          <a:noFill/>
          <a:ln>
            <a:noFill/>
          </a:ln>
        </p:spPr>
      </p:pic>
      <p:pic>
        <p:nvPicPr>
          <p:cNvPr id="189" name="Google Shape;189;p27"/>
          <p:cNvPicPr preferRelativeResize="0"/>
          <p:nvPr/>
        </p:nvPicPr>
        <p:blipFill>
          <a:blip r:embed="rId5">
            <a:alphaModFix/>
          </a:blip>
          <a:stretch>
            <a:fillRect/>
          </a:stretch>
        </p:blipFill>
        <p:spPr>
          <a:xfrm>
            <a:off x="6419850" y="0"/>
            <a:ext cx="4114809" cy="5143500"/>
          </a:xfrm>
          <a:prstGeom prst="rect">
            <a:avLst/>
          </a:prstGeom>
          <a:noFill/>
          <a:ln>
            <a:noFill/>
          </a:ln>
        </p:spPr>
      </p:pic>
      <p:pic>
        <p:nvPicPr>
          <p:cNvPr id="190" name="Google Shape;190;p27"/>
          <p:cNvPicPr preferRelativeResize="0"/>
          <p:nvPr/>
        </p:nvPicPr>
        <p:blipFill>
          <a:blip r:embed="rId6">
            <a:alphaModFix/>
          </a:blip>
          <a:stretch>
            <a:fillRect/>
          </a:stretch>
        </p:blipFill>
        <p:spPr>
          <a:xfrm>
            <a:off x="6419845" y="0"/>
            <a:ext cx="2980960" cy="5143500"/>
          </a:xfrm>
          <a:prstGeom prst="rect">
            <a:avLst/>
          </a:prstGeom>
          <a:noFill/>
          <a:ln>
            <a:noFill/>
          </a:ln>
        </p:spPr>
      </p:pic>
      <p:sp>
        <p:nvSpPr>
          <p:cNvPr id="191" name="Google Shape;191;p27"/>
          <p:cNvSpPr txBox="1"/>
          <p:nvPr/>
        </p:nvSpPr>
        <p:spPr>
          <a:xfrm>
            <a:off x="381200" y="294300"/>
            <a:ext cx="8691900" cy="484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rgbClr val="FFF3CC"/>
                </a:solidFill>
                <a:latin typeface="Montserrat"/>
                <a:ea typeface="Montserrat"/>
                <a:cs typeface="Montserrat"/>
                <a:sym typeface="Montserrat"/>
              </a:rPr>
              <a:t>For those who…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900">
                <a:solidFill>
                  <a:srgbClr val="FFF3CC"/>
                </a:solidFill>
                <a:latin typeface="Montserrat"/>
                <a:ea typeface="Montserrat"/>
                <a:cs typeface="Montserrat"/>
                <a:sym typeface="Montserrat"/>
              </a:rPr>
              <a:t>Live a busy life</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900">
                <a:solidFill>
                  <a:srgbClr val="FFF3CC"/>
                </a:solidFill>
                <a:latin typeface="Montserrat"/>
                <a:ea typeface="Montserrat"/>
                <a:cs typeface="Montserrat"/>
                <a:sym typeface="Montserrat"/>
              </a:rPr>
              <a:t>Know that time is a luxury</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8"/>
          <p:cNvPicPr preferRelativeResize="0"/>
          <p:nvPr/>
        </p:nvPicPr>
        <p:blipFill rotWithShape="1">
          <a:blip r:embed="rId3">
            <a:alphaModFix/>
          </a:blip>
          <a:srcRect b="-18578" l="9435" r="611" t="11866"/>
          <a:stretch/>
        </p:blipFill>
        <p:spPr>
          <a:xfrm>
            <a:off x="2954050" y="0"/>
            <a:ext cx="4189701" cy="6208850"/>
          </a:xfrm>
          <a:prstGeom prst="rect">
            <a:avLst/>
          </a:prstGeom>
          <a:noFill/>
          <a:ln>
            <a:noFill/>
          </a:ln>
        </p:spPr>
      </p:pic>
      <p:pic>
        <p:nvPicPr>
          <p:cNvPr id="197" name="Google Shape;197;p28"/>
          <p:cNvPicPr preferRelativeResize="0"/>
          <p:nvPr/>
        </p:nvPicPr>
        <p:blipFill rotWithShape="1">
          <a:blip r:embed="rId4">
            <a:alphaModFix/>
          </a:blip>
          <a:srcRect b="0" l="-6532" r="12538" t="6006"/>
          <a:stretch/>
        </p:blipFill>
        <p:spPr>
          <a:xfrm>
            <a:off x="6172200" y="0"/>
            <a:ext cx="4114809" cy="5143500"/>
          </a:xfrm>
          <a:prstGeom prst="rect">
            <a:avLst/>
          </a:prstGeom>
          <a:noFill/>
          <a:ln>
            <a:noFill/>
          </a:ln>
        </p:spPr>
      </p:pic>
      <p:pic>
        <p:nvPicPr>
          <p:cNvPr id="198" name="Google Shape;198;p28"/>
          <p:cNvPicPr preferRelativeResize="0"/>
          <p:nvPr/>
        </p:nvPicPr>
        <p:blipFill>
          <a:blip r:embed="rId5">
            <a:alphaModFix/>
          </a:blip>
          <a:stretch>
            <a:fillRect/>
          </a:stretch>
        </p:blipFill>
        <p:spPr>
          <a:xfrm>
            <a:off x="2533650" y="0"/>
            <a:ext cx="4114799" cy="5143499"/>
          </a:xfrm>
          <a:prstGeom prst="rect">
            <a:avLst/>
          </a:prstGeom>
          <a:noFill/>
          <a:ln>
            <a:noFill/>
          </a:ln>
        </p:spPr>
      </p:pic>
      <p:pic>
        <p:nvPicPr>
          <p:cNvPr id="199" name="Google Shape;199;p28"/>
          <p:cNvPicPr preferRelativeResize="0"/>
          <p:nvPr/>
        </p:nvPicPr>
        <p:blipFill>
          <a:blip r:embed="rId6">
            <a:alphaModFix/>
          </a:blip>
          <a:stretch>
            <a:fillRect/>
          </a:stretch>
        </p:blipFill>
        <p:spPr>
          <a:xfrm>
            <a:off x="10934700" y="-2509837"/>
            <a:ext cx="7143750" cy="5095875"/>
          </a:xfrm>
          <a:prstGeom prst="rect">
            <a:avLst/>
          </a:prstGeom>
          <a:noFill/>
          <a:ln>
            <a:noFill/>
          </a:ln>
        </p:spPr>
      </p:pic>
      <p:pic>
        <p:nvPicPr>
          <p:cNvPr id="200" name="Google Shape;200;p28"/>
          <p:cNvPicPr preferRelativeResize="0"/>
          <p:nvPr/>
        </p:nvPicPr>
        <p:blipFill>
          <a:blip r:embed="rId7">
            <a:alphaModFix/>
          </a:blip>
          <a:stretch>
            <a:fillRect/>
          </a:stretch>
        </p:blipFill>
        <p:spPr>
          <a:xfrm>
            <a:off x="2" y="0"/>
            <a:ext cx="2952750" cy="5472300"/>
          </a:xfrm>
          <a:prstGeom prst="rect">
            <a:avLst/>
          </a:prstGeom>
          <a:noFill/>
          <a:ln>
            <a:noFill/>
          </a:ln>
        </p:spPr>
      </p:pic>
      <p:pic>
        <p:nvPicPr>
          <p:cNvPr id="201" name="Google Shape;201;p28"/>
          <p:cNvPicPr preferRelativeResize="0"/>
          <p:nvPr/>
        </p:nvPicPr>
        <p:blipFill>
          <a:blip r:embed="rId8">
            <a:alphaModFix/>
          </a:blip>
          <a:stretch>
            <a:fillRect/>
          </a:stretch>
        </p:blipFill>
        <p:spPr>
          <a:xfrm>
            <a:off x="-3940907" y="-628650"/>
            <a:ext cx="3195514" cy="5143499"/>
          </a:xfrm>
          <a:prstGeom prst="rect">
            <a:avLst/>
          </a:prstGeom>
          <a:noFill/>
          <a:ln>
            <a:noFill/>
          </a:ln>
        </p:spPr>
      </p:pic>
      <p:pic>
        <p:nvPicPr>
          <p:cNvPr id="202" name="Google Shape;202;p28"/>
          <p:cNvPicPr preferRelativeResize="0"/>
          <p:nvPr/>
        </p:nvPicPr>
        <p:blipFill>
          <a:blip r:embed="rId9">
            <a:alphaModFix/>
          </a:blip>
          <a:stretch>
            <a:fillRect/>
          </a:stretch>
        </p:blipFill>
        <p:spPr>
          <a:xfrm>
            <a:off x="6534150" y="0"/>
            <a:ext cx="4114799" cy="5143499"/>
          </a:xfrm>
          <a:prstGeom prst="rect">
            <a:avLst/>
          </a:prstGeom>
          <a:noFill/>
          <a:ln>
            <a:noFill/>
          </a:ln>
        </p:spPr>
      </p:pic>
      <p:pic>
        <p:nvPicPr>
          <p:cNvPr id="203" name="Google Shape;203;p28"/>
          <p:cNvPicPr preferRelativeResize="0"/>
          <p:nvPr/>
        </p:nvPicPr>
        <p:blipFill>
          <a:blip r:embed="rId10">
            <a:alphaModFix/>
          </a:blip>
          <a:stretch>
            <a:fillRect/>
          </a:stretch>
        </p:blipFill>
        <p:spPr>
          <a:xfrm>
            <a:off x="6515100" y="0"/>
            <a:ext cx="3429000" cy="5143500"/>
          </a:xfrm>
          <a:prstGeom prst="rect">
            <a:avLst/>
          </a:prstGeom>
          <a:noFill/>
          <a:ln>
            <a:noFill/>
          </a:ln>
        </p:spPr>
      </p:pic>
      <p:pic>
        <p:nvPicPr>
          <p:cNvPr id="204" name="Google Shape;204;p28"/>
          <p:cNvPicPr preferRelativeResize="0"/>
          <p:nvPr/>
        </p:nvPicPr>
        <p:blipFill>
          <a:blip r:embed="rId11">
            <a:alphaModFix/>
          </a:blip>
          <a:stretch>
            <a:fillRect/>
          </a:stretch>
        </p:blipFill>
        <p:spPr>
          <a:xfrm>
            <a:off x="6515091" y="0"/>
            <a:ext cx="2893219" cy="5143501"/>
          </a:xfrm>
          <a:prstGeom prst="rect">
            <a:avLst/>
          </a:prstGeom>
          <a:noFill/>
          <a:ln>
            <a:noFill/>
          </a:ln>
        </p:spPr>
      </p:pic>
      <p:sp>
        <p:nvSpPr>
          <p:cNvPr id="205" name="Google Shape;205;p28"/>
          <p:cNvSpPr txBox="1"/>
          <p:nvPr/>
        </p:nvSpPr>
        <p:spPr>
          <a:xfrm>
            <a:off x="381200" y="294300"/>
            <a:ext cx="8691900" cy="484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rgbClr val="FFF3CC"/>
                </a:solidFill>
                <a:latin typeface="Montserrat"/>
                <a:ea typeface="Montserrat"/>
                <a:cs typeface="Montserrat"/>
                <a:sym typeface="Montserrat"/>
              </a:rPr>
              <a:t>For those who…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900">
                <a:solidFill>
                  <a:srgbClr val="FFF3CC"/>
                </a:solidFill>
                <a:latin typeface="Montserrat"/>
                <a:ea typeface="Montserrat"/>
                <a:cs typeface="Montserrat"/>
                <a:sym typeface="Montserrat"/>
              </a:rPr>
              <a:t>Know what they want</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900">
                <a:solidFill>
                  <a:srgbClr val="FFF3CC"/>
                </a:solidFill>
                <a:latin typeface="Montserrat"/>
                <a:ea typeface="Montserrat"/>
                <a:cs typeface="Montserrat"/>
                <a:sym typeface="Montserrat"/>
              </a:rPr>
              <a:t>And only trust the best</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9" title="freepik__man-in-neutral-beige-spa-attire-with-a-tan-leather__6417.png"/>
          <p:cNvPicPr preferRelativeResize="0"/>
          <p:nvPr/>
        </p:nvPicPr>
        <p:blipFill rotWithShape="1">
          <a:blip r:embed="rId3">
            <a:alphaModFix/>
          </a:blip>
          <a:srcRect b="11900" l="0" r="0" t="11908"/>
          <a:stretch/>
        </p:blipFill>
        <p:spPr>
          <a:xfrm>
            <a:off x="-64975" y="0"/>
            <a:ext cx="3857643" cy="5143501"/>
          </a:xfrm>
          <a:prstGeom prst="rect">
            <a:avLst/>
          </a:prstGeom>
          <a:noFill/>
          <a:ln>
            <a:noFill/>
          </a:ln>
        </p:spPr>
      </p:pic>
      <p:pic>
        <p:nvPicPr>
          <p:cNvPr id="211" name="Google Shape;211;p29"/>
          <p:cNvPicPr preferRelativeResize="0"/>
          <p:nvPr/>
        </p:nvPicPr>
        <p:blipFill rotWithShape="1">
          <a:blip r:embed="rId4">
            <a:alphaModFix/>
          </a:blip>
          <a:srcRect b="-18578" l="9435" r="611" t="11866"/>
          <a:stretch/>
        </p:blipFill>
        <p:spPr>
          <a:xfrm>
            <a:off x="2954050" y="0"/>
            <a:ext cx="4189701" cy="6208850"/>
          </a:xfrm>
          <a:prstGeom prst="rect">
            <a:avLst/>
          </a:prstGeom>
          <a:noFill/>
          <a:ln>
            <a:noFill/>
          </a:ln>
        </p:spPr>
      </p:pic>
      <p:pic>
        <p:nvPicPr>
          <p:cNvPr id="212" name="Google Shape;212;p29"/>
          <p:cNvPicPr preferRelativeResize="0"/>
          <p:nvPr/>
        </p:nvPicPr>
        <p:blipFill>
          <a:blip r:embed="rId5">
            <a:alphaModFix/>
          </a:blip>
          <a:stretch>
            <a:fillRect/>
          </a:stretch>
        </p:blipFill>
        <p:spPr>
          <a:xfrm>
            <a:off x="6419850" y="0"/>
            <a:ext cx="4114809" cy="5143500"/>
          </a:xfrm>
          <a:prstGeom prst="rect">
            <a:avLst/>
          </a:prstGeom>
          <a:noFill/>
          <a:ln>
            <a:noFill/>
          </a:ln>
        </p:spPr>
      </p:pic>
      <p:pic>
        <p:nvPicPr>
          <p:cNvPr id="213" name="Google Shape;213;p29" title="freepik__img3-change-the-clothing-to-tan-shortsleeve-tunic-__6418.jpeg"/>
          <p:cNvPicPr preferRelativeResize="0"/>
          <p:nvPr/>
        </p:nvPicPr>
        <p:blipFill rotWithShape="1">
          <a:blip r:embed="rId6">
            <a:alphaModFix/>
          </a:blip>
          <a:srcRect b="719" l="0" r="0" t="709"/>
          <a:stretch/>
        </p:blipFill>
        <p:spPr>
          <a:xfrm>
            <a:off x="6419845" y="0"/>
            <a:ext cx="2980961" cy="5143501"/>
          </a:xfrm>
          <a:prstGeom prst="rect">
            <a:avLst/>
          </a:prstGeom>
          <a:noFill/>
          <a:ln>
            <a:noFill/>
          </a:ln>
        </p:spPr>
      </p:pic>
      <p:sp>
        <p:nvSpPr>
          <p:cNvPr id="214" name="Google Shape;214;p29"/>
          <p:cNvSpPr txBox="1"/>
          <p:nvPr/>
        </p:nvSpPr>
        <p:spPr>
          <a:xfrm>
            <a:off x="381200" y="294300"/>
            <a:ext cx="2842800" cy="476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rgbClr val="FFF3CC"/>
                </a:solidFill>
                <a:latin typeface="Montserrat"/>
                <a:ea typeface="Montserrat"/>
                <a:cs typeface="Montserrat"/>
                <a:sym typeface="Montserrat"/>
              </a:rPr>
              <a:t>They trust</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a:p>
            <a:pPr indent="0" lvl="0" marL="0" rtl="0" algn="l">
              <a:lnSpc>
                <a:spcPct val="100000"/>
              </a:lnSpc>
              <a:spcBef>
                <a:spcPts val="0"/>
              </a:spcBef>
              <a:spcAft>
                <a:spcPts val="0"/>
              </a:spcAft>
              <a:buNone/>
            </a:pPr>
            <a:r>
              <a:rPr b="1" lang="en" sz="1900">
                <a:solidFill>
                  <a:srgbClr val="FFF3CC"/>
                </a:solidFill>
                <a:latin typeface="Montserrat"/>
                <a:ea typeface="Montserrat"/>
                <a:cs typeface="Montserrat"/>
                <a:sym typeface="Montserrat"/>
              </a:rPr>
              <a:t>______</a:t>
            </a:r>
            <a:endParaRPr b="1" sz="1900">
              <a:solidFill>
                <a:srgbClr val="FFF3CC"/>
              </a:solidFill>
              <a:latin typeface="Montserrat"/>
              <a:ea typeface="Montserrat"/>
              <a:cs typeface="Montserrat"/>
              <a:sym typeface="Montserrat"/>
            </a:endParaRPr>
          </a:p>
          <a:p>
            <a:pPr indent="0" lvl="0" marL="0" rtl="0" algn="l">
              <a:lnSpc>
                <a:spcPct val="100000"/>
              </a:lnSpc>
              <a:spcBef>
                <a:spcPts val="0"/>
              </a:spcBef>
              <a:spcAft>
                <a:spcPts val="0"/>
              </a:spcAft>
              <a:buNone/>
            </a:pPr>
            <a:r>
              <a:rPr b="1" lang="en" sz="1900">
                <a:solidFill>
                  <a:srgbClr val="FFF3CC"/>
                </a:solidFill>
                <a:latin typeface="Montserrat"/>
                <a:ea typeface="Montserrat"/>
                <a:cs typeface="Montserrat"/>
                <a:sym typeface="Montserrat"/>
              </a:rPr>
              <a:t>Veyya</a:t>
            </a:r>
            <a:endParaRPr b="1" sz="1900">
              <a:solidFill>
                <a:srgbClr val="FFF3CC"/>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900">
              <a:solidFill>
                <a:srgbClr val="FFF3CC"/>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CC"/>
        </a:solidFill>
      </p:bgPr>
    </p:bg>
    <p:spTree>
      <p:nvGrpSpPr>
        <p:cNvPr id="218" name="Shape 218"/>
        <p:cNvGrpSpPr/>
        <p:nvPr/>
      </p:nvGrpSpPr>
      <p:grpSpPr>
        <a:xfrm>
          <a:off x="0" y="0"/>
          <a:ext cx="0" cy="0"/>
          <a:chOff x="0" y="0"/>
          <a:chExt cx="0" cy="0"/>
        </a:xfrm>
      </p:grpSpPr>
      <p:grpSp>
        <p:nvGrpSpPr>
          <p:cNvPr id="219" name="Google Shape;219;p30"/>
          <p:cNvGrpSpPr/>
          <p:nvPr/>
        </p:nvGrpSpPr>
        <p:grpSpPr>
          <a:xfrm>
            <a:off x="2820160" y="2766866"/>
            <a:ext cx="872307" cy="714223"/>
            <a:chOff x="-95" y="-1"/>
            <a:chExt cx="2789597" cy="2284053"/>
          </a:xfrm>
        </p:grpSpPr>
        <p:cxnSp>
          <p:nvCxnSpPr>
            <p:cNvPr id="220" name="Google Shape;220;p30"/>
            <p:cNvCxnSpPr/>
            <p:nvPr/>
          </p:nvCxnSpPr>
          <p:spPr>
            <a:xfrm flipH="1">
              <a:off x="1279002" y="-1"/>
              <a:ext cx="1510500" cy="2090400"/>
            </a:xfrm>
            <a:prstGeom prst="straightConnector1">
              <a:avLst/>
            </a:prstGeom>
            <a:noFill/>
            <a:ln cap="flat" cmpd="sng" w="3975">
              <a:solidFill>
                <a:schemeClr val="dk1"/>
              </a:solidFill>
              <a:prstDash val="lgDash"/>
              <a:miter lim="800000"/>
              <a:headEnd len="sm" w="sm" type="none"/>
              <a:tailEnd len="sm" w="sm" type="none"/>
            </a:ln>
          </p:spPr>
        </p:cxnSp>
        <p:cxnSp>
          <p:nvCxnSpPr>
            <p:cNvPr id="221" name="Google Shape;221;p30"/>
            <p:cNvCxnSpPr/>
            <p:nvPr/>
          </p:nvCxnSpPr>
          <p:spPr>
            <a:xfrm flipH="1">
              <a:off x="884857" y="2090252"/>
              <a:ext cx="399600" cy="193800"/>
            </a:xfrm>
            <a:prstGeom prst="straightConnector1">
              <a:avLst/>
            </a:prstGeom>
            <a:noFill/>
            <a:ln cap="flat" cmpd="sng" w="3975">
              <a:solidFill>
                <a:schemeClr val="dk1"/>
              </a:solidFill>
              <a:prstDash val="lgDash"/>
              <a:miter lim="800000"/>
              <a:headEnd len="sm" w="sm" type="none"/>
              <a:tailEnd len="sm" w="sm" type="none"/>
            </a:ln>
          </p:spPr>
        </p:cxnSp>
        <p:cxnSp>
          <p:nvCxnSpPr>
            <p:cNvPr id="222" name="Google Shape;222;p30"/>
            <p:cNvCxnSpPr/>
            <p:nvPr/>
          </p:nvCxnSpPr>
          <p:spPr>
            <a:xfrm rot="10800000">
              <a:off x="-95" y="2283944"/>
              <a:ext cx="885000" cy="0"/>
            </a:xfrm>
            <a:prstGeom prst="straightConnector1">
              <a:avLst/>
            </a:prstGeom>
            <a:noFill/>
            <a:ln cap="flat" cmpd="sng" w="3975">
              <a:solidFill>
                <a:schemeClr val="dk1"/>
              </a:solidFill>
              <a:prstDash val="lgDash"/>
              <a:miter lim="800000"/>
              <a:headEnd len="sm" w="sm" type="none"/>
              <a:tailEnd len="sm" w="sm" type="none"/>
            </a:ln>
          </p:spPr>
        </p:cxnSp>
      </p:grpSp>
      <p:grpSp>
        <p:nvGrpSpPr>
          <p:cNvPr id="223" name="Google Shape;223;p30"/>
          <p:cNvGrpSpPr/>
          <p:nvPr/>
        </p:nvGrpSpPr>
        <p:grpSpPr>
          <a:xfrm>
            <a:off x="2820160" y="1396404"/>
            <a:ext cx="872307" cy="714223"/>
            <a:chOff x="-95" y="-106"/>
            <a:chExt cx="2789598" cy="2284053"/>
          </a:xfrm>
        </p:grpSpPr>
        <p:cxnSp>
          <p:nvCxnSpPr>
            <p:cNvPr id="224" name="Google Shape;224;p30"/>
            <p:cNvCxnSpPr/>
            <p:nvPr/>
          </p:nvCxnSpPr>
          <p:spPr>
            <a:xfrm rot="10800000">
              <a:off x="1279003" y="193547"/>
              <a:ext cx="1510500" cy="2090400"/>
            </a:xfrm>
            <a:prstGeom prst="straightConnector1">
              <a:avLst/>
            </a:prstGeom>
            <a:noFill/>
            <a:ln cap="flat" cmpd="sng" w="3975">
              <a:solidFill>
                <a:schemeClr val="dk1"/>
              </a:solidFill>
              <a:prstDash val="lgDash"/>
              <a:miter lim="800000"/>
              <a:headEnd len="sm" w="sm" type="none"/>
              <a:tailEnd len="sm" w="sm" type="none"/>
            </a:ln>
          </p:spPr>
        </p:cxnSp>
        <p:cxnSp>
          <p:nvCxnSpPr>
            <p:cNvPr id="225" name="Google Shape;225;p30"/>
            <p:cNvCxnSpPr/>
            <p:nvPr/>
          </p:nvCxnSpPr>
          <p:spPr>
            <a:xfrm rot="10800000">
              <a:off x="884857" y="-106"/>
              <a:ext cx="399600" cy="193800"/>
            </a:xfrm>
            <a:prstGeom prst="straightConnector1">
              <a:avLst/>
            </a:prstGeom>
            <a:noFill/>
            <a:ln cap="flat" cmpd="sng" w="3975">
              <a:solidFill>
                <a:schemeClr val="dk1"/>
              </a:solidFill>
              <a:prstDash val="lgDash"/>
              <a:miter lim="800000"/>
              <a:headEnd len="sm" w="sm" type="none"/>
              <a:tailEnd len="sm" w="sm" type="none"/>
            </a:ln>
          </p:spPr>
        </p:cxnSp>
        <p:cxnSp>
          <p:nvCxnSpPr>
            <p:cNvPr id="226" name="Google Shape;226;p30"/>
            <p:cNvCxnSpPr/>
            <p:nvPr/>
          </p:nvCxnSpPr>
          <p:spPr>
            <a:xfrm rot="10800000">
              <a:off x="-95" y="2"/>
              <a:ext cx="885000" cy="0"/>
            </a:xfrm>
            <a:prstGeom prst="straightConnector1">
              <a:avLst/>
            </a:prstGeom>
            <a:noFill/>
            <a:ln cap="flat" cmpd="sng" w="3975">
              <a:solidFill>
                <a:schemeClr val="dk1"/>
              </a:solidFill>
              <a:prstDash val="lgDash"/>
              <a:miter lim="800000"/>
              <a:headEnd len="sm" w="sm" type="none"/>
              <a:tailEnd len="sm" w="sm" type="none"/>
            </a:ln>
          </p:spPr>
        </p:cxnSp>
      </p:grpSp>
      <p:sp>
        <p:nvSpPr>
          <p:cNvPr id="227" name="Google Shape;227;p30"/>
          <p:cNvSpPr txBox="1"/>
          <p:nvPr/>
        </p:nvSpPr>
        <p:spPr>
          <a:xfrm>
            <a:off x="423267" y="3133315"/>
            <a:ext cx="1953900" cy="36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656D78"/>
              </a:buClr>
              <a:buSzPts val="1100"/>
              <a:buFont typeface="Helvetica Neue"/>
              <a:buNone/>
            </a:pPr>
            <a:r>
              <a:rPr b="1" lang="en" sz="1100">
                <a:solidFill>
                  <a:schemeClr val="dk1"/>
                </a:solidFill>
                <a:latin typeface="Montserrat"/>
                <a:ea typeface="Montserrat"/>
                <a:cs typeface="Montserrat"/>
                <a:sym typeface="Montserrat"/>
              </a:rPr>
              <a:t>3</a:t>
            </a:r>
            <a:r>
              <a:rPr b="1" i="0" lang="en" sz="1100" u="none" cap="none" strike="noStrike">
                <a:solidFill>
                  <a:schemeClr val="dk1"/>
                </a:solidFill>
                <a:latin typeface="Montserrat"/>
                <a:ea typeface="Montserrat"/>
                <a:cs typeface="Montserrat"/>
                <a:sym typeface="Montserrat"/>
              </a:rPr>
              <a:t>. </a:t>
            </a:r>
            <a:r>
              <a:rPr b="1" lang="en" sz="1100">
                <a:solidFill>
                  <a:srgbClr val="FF0000"/>
                </a:solidFill>
                <a:latin typeface="Montserrat"/>
                <a:ea typeface="Montserrat"/>
                <a:cs typeface="Montserrat"/>
                <a:sym typeface="Montserrat"/>
              </a:rPr>
              <a:t>This is missing a title on the OG deck</a:t>
            </a:r>
            <a:endParaRPr i="0" sz="500" u="none" cap="none" strike="noStrike">
              <a:solidFill>
                <a:srgbClr val="FF0000"/>
              </a:solidFill>
              <a:latin typeface="Montserrat"/>
              <a:ea typeface="Montserrat"/>
              <a:cs typeface="Montserrat"/>
              <a:sym typeface="Montserrat"/>
            </a:endParaRPr>
          </a:p>
        </p:txBody>
      </p:sp>
      <p:sp>
        <p:nvSpPr>
          <p:cNvPr id="228" name="Google Shape;228;p30"/>
          <p:cNvSpPr txBox="1"/>
          <p:nvPr/>
        </p:nvSpPr>
        <p:spPr>
          <a:xfrm>
            <a:off x="571499" y="3708033"/>
            <a:ext cx="1805700" cy="1134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919191"/>
              </a:buClr>
              <a:buSzPts val="900"/>
              <a:buFont typeface="Arial"/>
              <a:buNone/>
            </a:pPr>
            <a:r>
              <a:rPr lang="en" sz="900">
                <a:solidFill>
                  <a:schemeClr val="dk1"/>
                </a:solidFill>
                <a:latin typeface="Montserrat"/>
                <a:ea typeface="Montserrat"/>
                <a:cs typeface="Montserrat"/>
                <a:sym typeface="Montserrat"/>
              </a:rPr>
              <a:t>Independent providers and SMEs lack digital tools, structured training, and steady customer access, preventing them from maximizing earnings or scaling their businesses.</a:t>
            </a:r>
            <a:endParaRPr sz="900">
              <a:solidFill>
                <a:schemeClr val="dk1"/>
              </a:solidFill>
              <a:latin typeface="Montserrat"/>
              <a:ea typeface="Montserrat"/>
              <a:cs typeface="Montserrat"/>
              <a:sym typeface="Montserrat"/>
            </a:endParaRPr>
          </a:p>
          <a:p>
            <a:pPr indent="0" lvl="0" marL="0" marR="0" rtl="0" algn="r">
              <a:lnSpc>
                <a:spcPct val="100000"/>
              </a:lnSpc>
              <a:spcBef>
                <a:spcPts val="0"/>
              </a:spcBef>
              <a:spcAft>
                <a:spcPts val="0"/>
              </a:spcAft>
              <a:buClr>
                <a:srgbClr val="919191"/>
              </a:buClr>
              <a:buSzPts val="900"/>
              <a:buFont typeface="Arial"/>
              <a:buNone/>
            </a:pPr>
            <a:r>
              <a:t/>
            </a:r>
            <a:endParaRPr sz="900">
              <a:solidFill>
                <a:schemeClr val="dk1"/>
              </a:solidFill>
              <a:latin typeface="Montserrat"/>
              <a:ea typeface="Montserrat"/>
              <a:cs typeface="Montserrat"/>
              <a:sym typeface="Montserrat"/>
            </a:endParaRPr>
          </a:p>
        </p:txBody>
      </p:sp>
      <p:sp>
        <p:nvSpPr>
          <p:cNvPr id="229" name="Google Shape;229;p30"/>
          <p:cNvSpPr/>
          <p:nvPr/>
        </p:nvSpPr>
        <p:spPr>
          <a:xfrm>
            <a:off x="2539565" y="1094848"/>
            <a:ext cx="401100" cy="401100"/>
          </a:xfrm>
          <a:prstGeom prst="ellipse">
            <a:avLst/>
          </a:prstGeom>
          <a:solidFill>
            <a:schemeClr val="dk1"/>
          </a:solidFill>
          <a:ln>
            <a:noFill/>
          </a:ln>
          <a:effectLst>
            <a:outerShdw blurRad="47625" rotWithShape="0" dir="5400000" dist="14288">
              <a:srgbClr val="000000">
                <a:alpha val="6235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i="0" sz="1800" u="none" cap="none" strike="noStrike">
              <a:solidFill>
                <a:srgbClr val="FFFFFF"/>
              </a:solidFill>
              <a:latin typeface="Montserrat"/>
              <a:ea typeface="Montserrat"/>
              <a:cs typeface="Montserrat"/>
              <a:sym typeface="Montserrat"/>
            </a:endParaRPr>
          </a:p>
        </p:txBody>
      </p:sp>
      <p:sp>
        <p:nvSpPr>
          <p:cNvPr id="230" name="Google Shape;230;p30"/>
          <p:cNvSpPr txBox="1"/>
          <p:nvPr/>
        </p:nvSpPr>
        <p:spPr>
          <a:xfrm>
            <a:off x="381200" y="294300"/>
            <a:ext cx="47448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chemeClr val="dk1"/>
                </a:solidFill>
                <a:latin typeface="Montserrat"/>
                <a:ea typeface="Montserrat"/>
                <a:cs typeface="Montserrat"/>
                <a:sym typeface="Montserrat"/>
              </a:rPr>
              <a:t>Business &amp; User Problems</a:t>
            </a:r>
            <a:endParaRPr b="1" sz="1900">
              <a:solidFill>
                <a:schemeClr val="dk1"/>
              </a:solidFill>
              <a:latin typeface="Montserrat"/>
              <a:ea typeface="Montserrat"/>
              <a:cs typeface="Montserrat"/>
              <a:sym typeface="Montserrat"/>
            </a:endParaRPr>
          </a:p>
        </p:txBody>
      </p:sp>
      <p:sp>
        <p:nvSpPr>
          <p:cNvPr id="231" name="Google Shape;231;p30"/>
          <p:cNvSpPr txBox="1"/>
          <p:nvPr/>
        </p:nvSpPr>
        <p:spPr>
          <a:xfrm>
            <a:off x="421265" y="1534866"/>
            <a:ext cx="1953900" cy="11340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919191"/>
              </a:buClr>
              <a:buSzPts val="900"/>
              <a:buFont typeface="Arial"/>
              <a:buNone/>
            </a:pPr>
            <a:r>
              <a:rPr i="0" lang="en" sz="900" u="none" cap="none" strike="noStrike">
                <a:solidFill>
                  <a:schemeClr val="dk1"/>
                </a:solidFill>
                <a:latin typeface="Montserrat"/>
                <a:ea typeface="Montserrat"/>
                <a:cs typeface="Montserrat"/>
                <a:sym typeface="Montserrat"/>
              </a:rPr>
              <a:t>The home services industry spanning beauty, cleaning, maintenance, and wellness is highly fragmented, offline with price variations, leaving consumers without a single trusted, convenient platform.</a:t>
            </a:r>
            <a:endParaRPr i="0" sz="500" u="none" cap="none" strike="noStrike">
              <a:solidFill>
                <a:schemeClr val="dk1"/>
              </a:solidFill>
              <a:latin typeface="Montserrat"/>
              <a:ea typeface="Montserrat"/>
              <a:cs typeface="Montserrat"/>
              <a:sym typeface="Montserrat"/>
            </a:endParaRPr>
          </a:p>
        </p:txBody>
      </p:sp>
      <p:sp>
        <p:nvSpPr>
          <p:cNvPr id="232" name="Google Shape;232;p30"/>
          <p:cNvSpPr txBox="1"/>
          <p:nvPr/>
        </p:nvSpPr>
        <p:spPr>
          <a:xfrm>
            <a:off x="421265" y="960148"/>
            <a:ext cx="1953900" cy="367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656D78"/>
              </a:buClr>
              <a:buSzPts val="1100"/>
              <a:buFont typeface="Helvetica Neue"/>
              <a:buNone/>
            </a:pPr>
            <a:r>
              <a:rPr b="1" i="0" lang="en" sz="1100" u="none" cap="none" strike="noStrike">
                <a:solidFill>
                  <a:schemeClr val="dk1"/>
                </a:solidFill>
                <a:latin typeface="Montserrat"/>
                <a:ea typeface="Montserrat"/>
                <a:cs typeface="Montserrat"/>
                <a:sym typeface="Montserrat"/>
              </a:rPr>
              <a:t>1. Fragmented Access and pricing for Everyday Services</a:t>
            </a:r>
            <a:endParaRPr i="0" sz="500" u="none" cap="none" strike="noStrike">
              <a:solidFill>
                <a:schemeClr val="dk1"/>
              </a:solidFill>
              <a:latin typeface="Montserrat"/>
              <a:ea typeface="Montserrat"/>
              <a:cs typeface="Montserrat"/>
              <a:sym typeface="Montserrat"/>
            </a:endParaRPr>
          </a:p>
        </p:txBody>
      </p:sp>
      <p:sp>
        <p:nvSpPr>
          <p:cNvPr id="233" name="Google Shape;233;p30"/>
          <p:cNvSpPr/>
          <p:nvPr/>
        </p:nvSpPr>
        <p:spPr>
          <a:xfrm>
            <a:off x="6300542" y="1113877"/>
            <a:ext cx="396600" cy="396600"/>
          </a:xfrm>
          <a:prstGeom prst="ellipse">
            <a:avLst/>
          </a:prstGeom>
          <a:solidFill>
            <a:schemeClr val="dk1"/>
          </a:solidFill>
          <a:ln>
            <a:noFill/>
          </a:ln>
          <a:effectLst>
            <a:outerShdw blurRad="47625" rotWithShape="0" dir="5400000" dist="14288">
              <a:srgbClr val="000000">
                <a:alpha val="6235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i="0" sz="1800" u="none" cap="none" strike="noStrike">
              <a:solidFill>
                <a:srgbClr val="FFFFFF"/>
              </a:solidFill>
              <a:latin typeface="Montserrat"/>
              <a:ea typeface="Montserrat"/>
              <a:cs typeface="Montserrat"/>
              <a:sym typeface="Montserrat"/>
            </a:endParaRPr>
          </a:p>
        </p:txBody>
      </p:sp>
      <p:sp>
        <p:nvSpPr>
          <p:cNvPr id="234" name="Google Shape;234;p30"/>
          <p:cNvSpPr/>
          <p:nvPr/>
        </p:nvSpPr>
        <p:spPr>
          <a:xfrm>
            <a:off x="6419620" y="1232955"/>
            <a:ext cx="158490" cy="158490"/>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dk1"/>
          </a:solidFill>
          <a:ln cap="flat" cmpd="sng" w="9525">
            <a:solidFill>
              <a:srgbClr val="FFF3CC"/>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FFFFF"/>
              </a:buClr>
              <a:buSzPts val="1100"/>
              <a:buFont typeface="Helvetica Neue"/>
              <a:buNone/>
            </a:pPr>
            <a:r>
              <a:t/>
            </a:r>
            <a:endParaRPr i="0" sz="1100" u="none" cap="none" strike="noStrike">
              <a:solidFill>
                <a:srgbClr val="FFFFFF"/>
              </a:solidFill>
              <a:latin typeface="Montserrat"/>
              <a:ea typeface="Montserrat"/>
              <a:cs typeface="Montserrat"/>
              <a:sym typeface="Montserrat"/>
            </a:endParaRPr>
          </a:p>
        </p:txBody>
      </p:sp>
      <p:sp>
        <p:nvSpPr>
          <p:cNvPr id="235" name="Google Shape;235;p30"/>
          <p:cNvSpPr txBox="1"/>
          <p:nvPr/>
        </p:nvSpPr>
        <p:spPr>
          <a:xfrm>
            <a:off x="6894000" y="3645750"/>
            <a:ext cx="1805700" cy="120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919191"/>
              </a:buClr>
              <a:buSzPts val="900"/>
              <a:buFont typeface="Arial"/>
              <a:buNone/>
            </a:pPr>
            <a:r>
              <a:rPr i="0" lang="en" sz="900" u="none" cap="none" strike="noStrike">
                <a:solidFill>
                  <a:schemeClr val="dk1"/>
                </a:solidFill>
                <a:latin typeface="Montserrat"/>
                <a:ea typeface="Montserrat"/>
                <a:cs typeface="Montserrat"/>
                <a:sym typeface="Montserrat"/>
              </a:rPr>
              <a:t>Urban consumers increasingly prioritize convenience, safety, and seamless digital experiences — yet “simplicity” remains a luxury in today’s fragmented, analog service landscape.</a:t>
            </a:r>
            <a:endParaRPr i="0" sz="500" u="none" cap="none" strike="noStrike">
              <a:solidFill>
                <a:schemeClr val="dk1"/>
              </a:solidFill>
              <a:latin typeface="Montserrat"/>
              <a:ea typeface="Montserrat"/>
              <a:cs typeface="Montserrat"/>
              <a:sym typeface="Montserrat"/>
            </a:endParaRPr>
          </a:p>
        </p:txBody>
      </p:sp>
      <p:sp>
        <p:nvSpPr>
          <p:cNvPr id="236" name="Google Shape;236;p30"/>
          <p:cNvSpPr/>
          <p:nvPr/>
        </p:nvSpPr>
        <p:spPr>
          <a:xfrm>
            <a:off x="6312598" y="3286134"/>
            <a:ext cx="426300" cy="426300"/>
          </a:xfrm>
          <a:prstGeom prst="ellipse">
            <a:avLst/>
          </a:prstGeom>
          <a:solidFill>
            <a:schemeClr val="dk1"/>
          </a:solidFill>
          <a:ln>
            <a:noFill/>
          </a:ln>
          <a:effectLst>
            <a:outerShdw blurRad="47625" rotWithShape="0" dir="5400000" dist="14288">
              <a:srgbClr val="000000">
                <a:alpha val="6235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i="0" sz="1800" u="none" cap="none" strike="noStrike">
              <a:solidFill>
                <a:srgbClr val="FFFFFF"/>
              </a:solidFill>
              <a:latin typeface="Montserrat"/>
              <a:ea typeface="Montserrat"/>
              <a:cs typeface="Montserrat"/>
              <a:sym typeface="Montserrat"/>
            </a:endParaRPr>
          </a:p>
        </p:txBody>
      </p:sp>
      <p:sp>
        <p:nvSpPr>
          <p:cNvPr id="237" name="Google Shape;237;p30"/>
          <p:cNvSpPr/>
          <p:nvPr/>
        </p:nvSpPr>
        <p:spPr>
          <a:xfrm>
            <a:off x="6438731" y="3414095"/>
            <a:ext cx="170316" cy="170316"/>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dk1"/>
          </a:solidFill>
          <a:ln cap="flat" cmpd="sng" w="9525">
            <a:solidFill>
              <a:srgbClr val="FFF3CC"/>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FFFFF"/>
              </a:buClr>
              <a:buSzPts val="1100"/>
              <a:buFont typeface="Helvetica Neue"/>
              <a:buNone/>
            </a:pPr>
            <a:r>
              <a:t/>
            </a:r>
            <a:endParaRPr i="0" sz="1100" u="none" cap="none" strike="noStrike">
              <a:solidFill>
                <a:srgbClr val="FFFFFF"/>
              </a:solidFill>
              <a:latin typeface="Montserrat"/>
              <a:ea typeface="Montserrat"/>
              <a:cs typeface="Montserrat"/>
              <a:sym typeface="Montserrat"/>
            </a:endParaRPr>
          </a:p>
        </p:txBody>
      </p:sp>
      <p:sp>
        <p:nvSpPr>
          <p:cNvPr id="238" name="Google Shape;238;p30"/>
          <p:cNvSpPr txBox="1"/>
          <p:nvPr/>
        </p:nvSpPr>
        <p:spPr>
          <a:xfrm>
            <a:off x="6841590" y="1458828"/>
            <a:ext cx="1925100" cy="1122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919191"/>
              </a:buClr>
              <a:buSzPts val="900"/>
              <a:buFont typeface="Arial"/>
              <a:buNone/>
            </a:pPr>
            <a:r>
              <a:rPr i="0" lang="en" sz="900" u="none" cap="none" strike="noStrike">
                <a:solidFill>
                  <a:schemeClr val="dk1"/>
                </a:solidFill>
                <a:latin typeface="Montserrat"/>
                <a:ea typeface="Montserrat"/>
                <a:cs typeface="Montserrat"/>
                <a:sym typeface="Montserrat"/>
              </a:rPr>
              <a:t>Customers struggle with unreliable service providers, unclear pricing, and no service standards eroding trust in an industry worth over </a:t>
            </a:r>
            <a:r>
              <a:rPr b="1" i="0" lang="en" sz="900" u="none" cap="none" strike="noStrike">
                <a:solidFill>
                  <a:schemeClr val="dk1"/>
                </a:solidFill>
                <a:latin typeface="Montserrat"/>
                <a:ea typeface="Montserrat"/>
                <a:cs typeface="Montserrat"/>
                <a:sym typeface="Montserrat"/>
              </a:rPr>
              <a:t>$180B globally</a:t>
            </a:r>
            <a:r>
              <a:rPr i="0" lang="en" sz="900" u="none" cap="none" strike="noStrike">
                <a:solidFill>
                  <a:schemeClr val="dk1"/>
                </a:solidFill>
                <a:latin typeface="Montserrat"/>
                <a:ea typeface="Montserrat"/>
                <a:cs typeface="Montserrat"/>
                <a:sym typeface="Montserrat"/>
              </a:rPr>
              <a:t> and growing </a:t>
            </a:r>
            <a:r>
              <a:rPr b="1" i="0" lang="en" sz="900" u="none" cap="none" strike="noStrike">
                <a:solidFill>
                  <a:schemeClr val="dk1"/>
                </a:solidFill>
                <a:latin typeface="Montserrat"/>
                <a:ea typeface="Montserrat"/>
                <a:cs typeface="Montserrat"/>
                <a:sym typeface="Montserrat"/>
              </a:rPr>
              <a:t>14% annually</a:t>
            </a:r>
            <a:r>
              <a:rPr i="0" lang="en" sz="900" u="none" cap="none" strike="noStrike">
                <a:solidFill>
                  <a:schemeClr val="dk1"/>
                </a:solidFill>
                <a:latin typeface="Montserrat"/>
                <a:ea typeface="Montserrat"/>
                <a:cs typeface="Montserrat"/>
                <a:sym typeface="Montserrat"/>
              </a:rPr>
              <a:t>.</a:t>
            </a:r>
            <a:endParaRPr i="0" sz="500" u="none" cap="none" strike="noStrike">
              <a:solidFill>
                <a:schemeClr val="dk1"/>
              </a:solidFill>
              <a:latin typeface="Montserrat"/>
              <a:ea typeface="Montserrat"/>
              <a:cs typeface="Montserrat"/>
              <a:sym typeface="Montserrat"/>
            </a:endParaRPr>
          </a:p>
        </p:txBody>
      </p:sp>
      <p:sp>
        <p:nvSpPr>
          <p:cNvPr id="239" name="Google Shape;239;p30"/>
          <p:cNvSpPr txBox="1"/>
          <p:nvPr/>
        </p:nvSpPr>
        <p:spPr>
          <a:xfrm>
            <a:off x="6837693" y="1002703"/>
            <a:ext cx="1932900" cy="363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56D78"/>
              </a:buClr>
              <a:buSzPts val="1100"/>
              <a:buFont typeface="Helvetica Neue"/>
              <a:buNone/>
            </a:pPr>
            <a:r>
              <a:rPr b="1" i="0" lang="en" sz="1100" u="none" cap="none" strike="noStrike">
                <a:solidFill>
                  <a:schemeClr val="dk1"/>
                </a:solidFill>
                <a:latin typeface="Montserrat"/>
                <a:ea typeface="Montserrat"/>
                <a:cs typeface="Montserrat"/>
                <a:sym typeface="Montserrat"/>
              </a:rPr>
              <a:t>2. Inconsistent Quality and Lack of Trust</a:t>
            </a:r>
            <a:endParaRPr i="0" sz="500" u="none" cap="none" strike="noStrike">
              <a:solidFill>
                <a:schemeClr val="dk1"/>
              </a:solidFill>
              <a:latin typeface="Montserrat"/>
              <a:ea typeface="Montserrat"/>
              <a:cs typeface="Montserrat"/>
              <a:sym typeface="Montserrat"/>
            </a:endParaRPr>
          </a:p>
        </p:txBody>
      </p:sp>
      <p:sp>
        <p:nvSpPr>
          <p:cNvPr id="240" name="Google Shape;240;p30"/>
          <p:cNvSpPr/>
          <p:nvPr/>
        </p:nvSpPr>
        <p:spPr>
          <a:xfrm>
            <a:off x="3350116" y="1454717"/>
            <a:ext cx="1203606" cy="932603"/>
          </a:xfrm>
          <a:custGeom>
            <a:rect b="b" l="l" r="r" t="t"/>
            <a:pathLst>
              <a:path extrusionOk="0" h="21527" w="21600">
                <a:moveTo>
                  <a:pt x="21600" y="1"/>
                </a:moveTo>
                <a:cubicBezTo>
                  <a:pt x="21256" y="-73"/>
                  <a:pt x="7706" y="14450"/>
                  <a:pt x="0" y="21527"/>
                </a:cubicBezTo>
                <a:cubicBezTo>
                  <a:pt x="21600" y="21527"/>
                  <a:pt x="21600" y="21527"/>
                  <a:pt x="21600" y="21527"/>
                </a:cubicBezTo>
                <a:lnTo>
                  <a:pt x="21600" y="1"/>
                </a:lnTo>
                <a:close/>
              </a:path>
            </a:pathLst>
          </a:custGeom>
          <a:solidFill>
            <a:srgbClr val="B2683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241" name="Google Shape;241;p30"/>
          <p:cNvSpPr txBox="1"/>
          <p:nvPr/>
        </p:nvSpPr>
        <p:spPr>
          <a:xfrm>
            <a:off x="6885299" y="3196640"/>
            <a:ext cx="2077200" cy="39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656D78"/>
              </a:buClr>
              <a:buSzPts val="1100"/>
              <a:buFont typeface="Helvetica Neue"/>
              <a:buNone/>
            </a:pPr>
            <a:r>
              <a:rPr b="1" i="0" lang="en" sz="1100" u="none" cap="none" strike="noStrike">
                <a:solidFill>
                  <a:schemeClr val="dk1"/>
                </a:solidFill>
                <a:latin typeface="Montserrat"/>
                <a:ea typeface="Montserrat"/>
                <a:cs typeface="Montserrat"/>
                <a:sym typeface="Montserrat"/>
              </a:rPr>
              <a:t>4. Market demand for Simplicity and Speed</a:t>
            </a:r>
            <a:endParaRPr i="0" sz="500" u="none" cap="none" strike="noStrike">
              <a:solidFill>
                <a:schemeClr val="dk1"/>
              </a:solidFill>
              <a:latin typeface="Montserrat"/>
              <a:ea typeface="Montserrat"/>
              <a:cs typeface="Montserrat"/>
              <a:sym typeface="Montserrat"/>
            </a:endParaRPr>
          </a:p>
        </p:txBody>
      </p:sp>
      <p:sp>
        <p:nvSpPr>
          <p:cNvPr id="242" name="Google Shape;242;p30"/>
          <p:cNvSpPr/>
          <p:nvPr/>
        </p:nvSpPr>
        <p:spPr>
          <a:xfrm>
            <a:off x="3794331" y="2139269"/>
            <a:ext cx="325800" cy="324000"/>
          </a:xfrm>
          <a:prstGeom prst="ellipse">
            <a:avLst/>
          </a:prstGeom>
          <a:solidFill>
            <a:srgbClr val="966039"/>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243" name="Google Shape;243;p30"/>
          <p:cNvSpPr/>
          <p:nvPr/>
        </p:nvSpPr>
        <p:spPr>
          <a:xfrm>
            <a:off x="2659937" y="1215220"/>
            <a:ext cx="160218" cy="160218"/>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dk1"/>
          </a:solidFill>
          <a:ln cap="flat" cmpd="sng" w="9525">
            <a:solidFill>
              <a:srgbClr val="FFF3CC"/>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FFFFF"/>
              </a:buClr>
              <a:buSzPts val="1100"/>
              <a:buFont typeface="Helvetica Neue"/>
              <a:buNone/>
            </a:pPr>
            <a:r>
              <a:t/>
            </a:r>
            <a:endParaRPr i="0" sz="1100" u="none" cap="none" strike="noStrike">
              <a:solidFill>
                <a:srgbClr val="FFF3CC"/>
              </a:solidFill>
              <a:latin typeface="Montserrat"/>
              <a:ea typeface="Montserrat"/>
              <a:cs typeface="Montserrat"/>
              <a:sym typeface="Montserrat"/>
            </a:endParaRPr>
          </a:p>
        </p:txBody>
      </p:sp>
      <p:sp>
        <p:nvSpPr>
          <p:cNvPr id="244" name="Google Shape;244;p30"/>
          <p:cNvSpPr txBox="1"/>
          <p:nvPr/>
        </p:nvSpPr>
        <p:spPr>
          <a:xfrm>
            <a:off x="-3070575" y="0"/>
            <a:ext cx="3000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a:solidFill>
                <a:schemeClr val="dk1"/>
              </a:solidFill>
            </a:endParaRPr>
          </a:p>
        </p:txBody>
      </p:sp>
      <p:sp>
        <p:nvSpPr>
          <p:cNvPr id="245" name="Google Shape;245;p30"/>
          <p:cNvSpPr/>
          <p:nvPr/>
        </p:nvSpPr>
        <p:spPr>
          <a:xfrm>
            <a:off x="2541567" y="3325905"/>
            <a:ext cx="401100" cy="401100"/>
          </a:xfrm>
          <a:prstGeom prst="ellipse">
            <a:avLst/>
          </a:prstGeom>
          <a:solidFill>
            <a:schemeClr val="dk1"/>
          </a:solidFill>
          <a:ln>
            <a:noFill/>
          </a:ln>
          <a:effectLst>
            <a:outerShdw blurRad="47625" rotWithShape="0" dir="5400000" dist="14288">
              <a:srgbClr val="000000">
                <a:alpha val="62350"/>
              </a:srgbClr>
            </a:outerShdw>
          </a:effectLst>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i="0" sz="1800" u="none" cap="none" strike="noStrike">
              <a:solidFill>
                <a:srgbClr val="FFFFFF"/>
              </a:solidFill>
              <a:latin typeface="Montserrat"/>
              <a:ea typeface="Montserrat"/>
              <a:cs typeface="Montserrat"/>
              <a:sym typeface="Montserrat"/>
            </a:endParaRPr>
          </a:p>
        </p:txBody>
      </p:sp>
      <p:sp>
        <p:nvSpPr>
          <p:cNvPr id="246" name="Google Shape;246;p30"/>
          <p:cNvSpPr/>
          <p:nvPr/>
        </p:nvSpPr>
        <p:spPr>
          <a:xfrm>
            <a:off x="2661940" y="3446277"/>
            <a:ext cx="160218" cy="160218"/>
          </a:xfrm>
          <a:custGeom>
            <a:rect b="b" l="l" r="r" t="t"/>
            <a:pathLst>
              <a:path extrusionOk="0" h="21600" w="2160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dk1"/>
          </a:solidFill>
          <a:ln cap="flat" cmpd="sng" w="9525">
            <a:solidFill>
              <a:srgbClr val="FFF3CC"/>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FFFFF"/>
              </a:buClr>
              <a:buSzPts val="1100"/>
              <a:buFont typeface="Helvetica Neue"/>
              <a:buNone/>
            </a:pPr>
            <a:r>
              <a:t/>
            </a:r>
            <a:endParaRPr i="0" sz="1100" u="none" cap="none" strike="noStrike">
              <a:solidFill>
                <a:srgbClr val="FFF3CC"/>
              </a:solidFill>
              <a:latin typeface="Montserrat"/>
              <a:ea typeface="Montserrat"/>
              <a:cs typeface="Montserrat"/>
              <a:sym typeface="Montserrat"/>
            </a:endParaRPr>
          </a:p>
        </p:txBody>
      </p:sp>
      <p:grpSp>
        <p:nvGrpSpPr>
          <p:cNvPr id="247" name="Google Shape;247;p30"/>
          <p:cNvGrpSpPr/>
          <p:nvPr/>
        </p:nvGrpSpPr>
        <p:grpSpPr>
          <a:xfrm>
            <a:off x="7759228" y="4513321"/>
            <a:ext cx="1203576" cy="558197"/>
            <a:chOff x="-286670" y="1457051"/>
            <a:chExt cx="4126074" cy="1913599"/>
          </a:xfrm>
        </p:grpSpPr>
        <p:sp>
          <p:nvSpPr>
            <p:cNvPr id="248" name="Google Shape;248;p30"/>
            <p:cNvSpPr txBox="1"/>
            <p:nvPr/>
          </p:nvSpPr>
          <p:spPr>
            <a:xfrm>
              <a:off x="-116997" y="2093550"/>
              <a:ext cx="3956400" cy="1277100"/>
            </a:xfrm>
            <a:prstGeom prst="rect">
              <a:avLst/>
            </a:prstGeom>
            <a:noFill/>
            <a:ln>
              <a:noFill/>
            </a:ln>
          </p:spPr>
          <p:txBody>
            <a:bodyPr anchorCtr="0" anchor="t" bIns="26650" lIns="26650" spcFirstLastPara="1" rIns="26650" wrap="square" tIns="26650">
              <a:noAutofit/>
            </a:bodyPr>
            <a:lstStyle/>
            <a:p>
              <a:pPr indent="0" lvl="0" marL="0" rtl="0" algn="ctr">
                <a:spcBef>
                  <a:spcPts val="0"/>
                </a:spcBef>
                <a:spcAft>
                  <a:spcPts val="0"/>
                </a:spcAft>
                <a:buNone/>
              </a:pPr>
              <a:r>
                <a:rPr lang="en" sz="1429">
                  <a:solidFill>
                    <a:schemeClr val="dk2"/>
                  </a:solidFill>
                  <a:latin typeface="Montserrat Light"/>
                  <a:ea typeface="Montserrat Light"/>
                  <a:cs typeface="Montserrat Light"/>
                  <a:sym typeface="Montserrat Light"/>
                </a:rPr>
                <a:t>Veyya</a:t>
              </a:r>
              <a:endParaRPr sz="1429">
                <a:solidFill>
                  <a:schemeClr val="dk2"/>
                </a:solidFill>
                <a:latin typeface="Montserrat Light"/>
                <a:ea typeface="Montserrat Light"/>
                <a:cs typeface="Montserrat Light"/>
                <a:sym typeface="Montserrat Light"/>
              </a:endParaRPr>
            </a:p>
          </p:txBody>
        </p:sp>
        <p:sp>
          <p:nvSpPr>
            <p:cNvPr id="249" name="Google Shape;249;p30"/>
            <p:cNvSpPr txBox="1"/>
            <p:nvPr/>
          </p:nvSpPr>
          <p:spPr>
            <a:xfrm>
              <a:off x="-286670" y="1457051"/>
              <a:ext cx="4125900" cy="1328100"/>
            </a:xfrm>
            <a:prstGeom prst="rect">
              <a:avLst/>
            </a:prstGeom>
            <a:noFill/>
            <a:ln>
              <a:noFill/>
            </a:ln>
          </p:spPr>
          <p:txBody>
            <a:bodyPr anchorCtr="0" anchor="t" bIns="26650" lIns="26650" spcFirstLastPara="1" rIns="26650" wrap="square" tIns="26650">
              <a:noAutofit/>
            </a:bodyPr>
            <a:lstStyle/>
            <a:p>
              <a:pPr indent="0" lvl="0" marL="0" rtl="0" algn="ctr">
                <a:spcBef>
                  <a:spcPts val="0"/>
                </a:spcBef>
                <a:spcAft>
                  <a:spcPts val="0"/>
                </a:spcAft>
                <a:buNone/>
              </a:pPr>
              <a:r>
                <a:rPr lang="en" sz="1341">
                  <a:solidFill>
                    <a:schemeClr val="dk2"/>
                  </a:solidFill>
                  <a:latin typeface="Montserrat Light"/>
                  <a:ea typeface="Montserrat Light"/>
                  <a:cs typeface="Montserrat Light"/>
                  <a:sym typeface="Montserrat Light"/>
                </a:rPr>
                <a:t>______</a:t>
              </a:r>
              <a:endParaRPr sz="1341">
                <a:solidFill>
                  <a:schemeClr val="dk2"/>
                </a:solidFill>
                <a:latin typeface="Montserrat Light"/>
                <a:ea typeface="Montserrat Light"/>
                <a:cs typeface="Montserrat Light"/>
                <a:sym typeface="Montserrat Light"/>
              </a:endParaRPr>
            </a:p>
          </p:txBody>
        </p:sp>
      </p:grpSp>
      <p:grpSp>
        <p:nvGrpSpPr>
          <p:cNvPr id="250" name="Google Shape;250;p30"/>
          <p:cNvGrpSpPr/>
          <p:nvPr/>
        </p:nvGrpSpPr>
        <p:grpSpPr>
          <a:xfrm>
            <a:off x="3340947" y="1390554"/>
            <a:ext cx="3041907" cy="2213061"/>
            <a:chOff x="3340947" y="1390554"/>
            <a:chExt cx="3041907" cy="2213061"/>
          </a:xfrm>
        </p:grpSpPr>
        <p:grpSp>
          <p:nvGrpSpPr>
            <p:cNvPr id="251" name="Google Shape;251;p30"/>
            <p:cNvGrpSpPr/>
            <p:nvPr/>
          </p:nvGrpSpPr>
          <p:grpSpPr>
            <a:xfrm>
              <a:off x="5748251" y="2986076"/>
              <a:ext cx="634602" cy="519613"/>
              <a:chOff x="0" y="-1"/>
              <a:chExt cx="2029429" cy="1661697"/>
            </a:xfrm>
          </p:grpSpPr>
          <p:cxnSp>
            <p:nvCxnSpPr>
              <p:cNvPr id="252" name="Google Shape;252;p30"/>
              <p:cNvCxnSpPr/>
              <p:nvPr/>
            </p:nvCxnSpPr>
            <p:spPr>
              <a:xfrm>
                <a:off x="0" y="-1"/>
                <a:ext cx="1098900" cy="1520700"/>
              </a:xfrm>
              <a:prstGeom prst="straightConnector1">
                <a:avLst/>
              </a:prstGeom>
              <a:noFill/>
              <a:ln cap="flat" cmpd="sng" w="3975">
                <a:solidFill>
                  <a:schemeClr val="dk1"/>
                </a:solidFill>
                <a:prstDash val="lgDash"/>
                <a:miter lim="800000"/>
                <a:headEnd len="sm" w="sm" type="none"/>
                <a:tailEnd len="sm" w="sm" type="none"/>
              </a:ln>
            </p:spPr>
          </p:cxnSp>
          <p:cxnSp>
            <p:nvCxnSpPr>
              <p:cNvPr id="253" name="Google Shape;253;p30"/>
              <p:cNvCxnSpPr/>
              <p:nvPr/>
            </p:nvCxnSpPr>
            <p:spPr>
              <a:xfrm>
                <a:off x="1094948" y="1520696"/>
                <a:ext cx="290700" cy="141000"/>
              </a:xfrm>
              <a:prstGeom prst="straightConnector1">
                <a:avLst/>
              </a:prstGeom>
              <a:noFill/>
              <a:ln cap="flat" cmpd="sng" w="3975">
                <a:solidFill>
                  <a:schemeClr val="dk1"/>
                </a:solidFill>
                <a:prstDash val="lgDash"/>
                <a:miter lim="800000"/>
                <a:headEnd len="sm" w="sm" type="none"/>
                <a:tailEnd len="sm" w="sm" type="none"/>
              </a:ln>
            </p:spPr>
          </p:cxnSp>
          <p:cxnSp>
            <p:nvCxnSpPr>
              <p:cNvPr id="254" name="Google Shape;254;p30"/>
              <p:cNvCxnSpPr/>
              <p:nvPr/>
            </p:nvCxnSpPr>
            <p:spPr>
              <a:xfrm>
                <a:off x="1385629" y="1661610"/>
                <a:ext cx="643800" cy="0"/>
              </a:xfrm>
              <a:prstGeom prst="straightConnector1">
                <a:avLst/>
              </a:prstGeom>
              <a:noFill/>
              <a:ln cap="flat" cmpd="sng" w="3975">
                <a:solidFill>
                  <a:schemeClr val="dk1"/>
                </a:solidFill>
                <a:prstDash val="lgDash"/>
                <a:miter lim="800000"/>
                <a:headEnd len="sm" w="sm" type="none"/>
                <a:tailEnd len="sm" w="sm" type="none"/>
              </a:ln>
            </p:spPr>
          </p:cxnSp>
        </p:grpSp>
        <p:sp>
          <p:nvSpPr>
            <p:cNvPr id="255" name="Google Shape;255;p30"/>
            <p:cNvSpPr/>
            <p:nvPr/>
          </p:nvSpPr>
          <p:spPr>
            <a:xfrm>
              <a:off x="4568864" y="1409551"/>
              <a:ext cx="1229256" cy="932418"/>
            </a:xfrm>
            <a:custGeom>
              <a:rect b="b" l="l" r="r" t="t"/>
              <a:pathLst>
                <a:path extrusionOk="0" h="21600" w="21600">
                  <a:moveTo>
                    <a:pt x="21600" y="21600"/>
                  </a:moveTo>
                  <a:cubicBezTo>
                    <a:pt x="21348" y="16755"/>
                    <a:pt x="18711" y="12760"/>
                    <a:pt x="15204" y="11651"/>
                  </a:cubicBezTo>
                  <a:cubicBezTo>
                    <a:pt x="14783" y="6066"/>
                    <a:pt x="11193" y="1701"/>
                    <a:pt x="6845" y="1701"/>
                  </a:cubicBezTo>
                  <a:cubicBezTo>
                    <a:pt x="5919" y="1701"/>
                    <a:pt x="5021" y="1923"/>
                    <a:pt x="4208" y="2256"/>
                  </a:cubicBezTo>
                  <a:cubicBezTo>
                    <a:pt x="3002" y="1036"/>
                    <a:pt x="1571" y="222"/>
                    <a:pt x="0" y="0"/>
                  </a:cubicBezTo>
                  <a:cubicBezTo>
                    <a:pt x="0" y="21600"/>
                    <a:pt x="0" y="21600"/>
                    <a:pt x="0" y="21600"/>
                  </a:cubicBezTo>
                  <a:lnTo>
                    <a:pt x="21600" y="21600"/>
                  </a:lnTo>
                  <a:close/>
                </a:path>
              </a:pathLst>
            </a:custGeom>
            <a:solidFill>
              <a:schemeClr val="dk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256" name="Google Shape;256;p30"/>
            <p:cNvSpPr/>
            <p:nvPr/>
          </p:nvSpPr>
          <p:spPr>
            <a:xfrm>
              <a:off x="4568864" y="1409551"/>
              <a:ext cx="1229256" cy="932418"/>
            </a:xfrm>
            <a:custGeom>
              <a:rect b="b" l="l" r="r" t="t"/>
              <a:pathLst>
                <a:path extrusionOk="0" h="21600" w="21600">
                  <a:moveTo>
                    <a:pt x="21600" y="21600"/>
                  </a:moveTo>
                  <a:cubicBezTo>
                    <a:pt x="13493" y="13167"/>
                    <a:pt x="1262" y="1849"/>
                    <a:pt x="0" y="0"/>
                  </a:cubicBezTo>
                  <a:cubicBezTo>
                    <a:pt x="0" y="21600"/>
                    <a:pt x="0" y="21600"/>
                    <a:pt x="0" y="21600"/>
                  </a:cubicBezTo>
                  <a:lnTo>
                    <a:pt x="21600" y="21600"/>
                  </a:lnTo>
                  <a:close/>
                </a:path>
              </a:pathLst>
            </a:custGeom>
            <a:solidFill>
              <a:schemeClr val="dk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257" name="Google Shape;257;p30"/>
            <p:cNvSpPr/>
            <p:nvPr/>
          </p:nvSpPr>
          <p:spPr>
            <a:xfrm>
              <a:off x="3365235" y="1436416"/>
              <a:ext cx="1203606" cy="935766"/>
            </a:xfrm>
            <a:custGeom>
              <a:rect b="b" l="l" r="r" t="t"/>
              <a:pathLst>
                <a:path extrusionOk="0" h="21600" w="21600">
                  <a:moveTo>
                    <a:pt x="21600" y="74"/>
                  </a:moveTo>
                  <a:cubicBezTo>
                    <a:pt x="21256" y="0"/>
                    <a:pt x="20941" y="0"/>
                    <a:pt x="20597" y="0"/>
                  </a:cubicBezTo>
                  <a:cubicBezTo>
                    <a:pt x="18735" y="0"/>
                    <a:pt x="17016" y="774"/>
                    <a:pt x="15584" y="2064"/>
                  </a:cubicBezTo>
                  <a:cubicBezTo>
                    <a:pt x="14925" y="1806"/>
                    <a:pt x="14238" y="1659"/>
                    <a:pt x="13521" y="1659"/>
                  </a:cubicBezTo>
                  <a:cubicBezTo>
                    <a:pt x="10284" y="1659"/>
                    <a:pt x="7563" y="4460"/>
                    <a:pt x="6732" y="8257"/>
                  </a:cubicBezTo>
                  <a:cubicBezTo>
                    <a:pt x="3925" y="8810"/>
                    <a:pt x="1776" y="11943"/>
                    <a:pt x="1776" y="15702"/>
                  </a:cubicBezTo>
                  <a:cubicBezTo>
                    <a:pt x="1776" y="16292"/>
                    <a:pt x="1833" y="16882"/>
                    <a:pt x="1948" y="17472"/>
                  </a:cubicBezTo>
                  <a:cubicBezTo>
                    <a:pt x="1060" y="18614"/>
                    <a:pt x="401" y="20052"/>
                    <a:pt x="0" y="21600"/>
                  </a:cubicBezTo>
                  <a:cubicBezTo>
                    <a:pt x="21600" y="21600"/>
                    <a:pt x="21600" y="21600"/>
                    <a:pt x="21600" y="21600"/>
                  </a:cubicBezTo>
                  <a:lnTo>
                    <a:pt x="21600" y="74"/>
                  </a:lnTo>
                  <a:close/>
                </a:path>
              </a:pathLst>
            </a:custGeom>
            <a:solidFill>
              <a:srgbClr val="B26838"/>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258" name="Google Shape;258;p30"/>
            <p:cNvSpPr/>
            <p:nvPr/>
          </p:nvSpPr>
          <p:spPr>
            <a:xfrm>
              <a:off x="4568864" y="2341959"/>
              <a:ext cx="1231308" cy="1261656"/>
            </a:xfrm>
            <a:custGeom>
              <a:rect b="b" l="l" r="r" t="t"/>
              <a:pathLst>
                <a:path extrusionOk="0" h="21600" w="21600">
                  <a:moveTo>
                    <a:pt x="21572" y="0"/>
                  </a:moveTo>
                  <a:cubicBezTo>
                    <a:pt x="0" y="0"/>
                    <a:pt x="0" y="0"/>
                    <a:pt x="0" y="0"/>
                  </a:cubicBezTo>
                  <a:cubicBezTo>
                    <a:pt x="0" y="13890"/>
                    <a:pt x="0" y="13890"/>
                    <a:pt x="0" y="13890"/>
                  </a:cubicBezTo>
                  <a:cubicBezTo>
                    <a:pt x="896" y="14464"/>
                    <a:pt x="1961" y="14792"/>
                    <a:pt x="3110" y="14792"/>
                  </a:cubicBezTo>
                  <a:cubicBezTo>
                    <a:pt x="3670" y="14792"/>
                    <a:pt x="4230" y="14710"/>
                    <a:pt x="4763" y="14546"/>
                  </a:cubicBezTo>
                  <a:cubicBezTo>
                    <a:pt x="5967" y="17061"/>
                    <a:pt x="8433" y="21081"/>
                    <a:pt x="12243" y="21600"/>
                  </a:cubicBezTo>
                  <a:cubicBezTo>
                    <a:pt x="14568" y="21600"/>
                    <a:pt x="14568" y="21600"/>
                    <a:pt x="14568" y="21600"/>
                  </a:cubicBezTo>
                  <a:cubicBezTo>
                    <a:pt x="14568" y="21600"/>
                    <a:pt x="12075" y="19768"/>
                    <a:pt x="11486" y="15913"/>
                  </a:cubicBezTo>
                  <a:cubicBezTo>
                    <a:pt x="12047" y="16050"/>
                    <a:pt x="12635" y="16104"/>
                    <a:pt x="13223" y="16104"/>
                  </a:cubicBezTo>
                  <a:cubicBezTo>
                    <a:pt x="17846" y="16104"/>
                    <a:pt x="21600" y="12441"/>
                    <a:pt x="21600" y="7902"/>
                  </a:cubicBezTo>
                  <a:cubicBezTo>
                    <a:pt x="21600" y="6589"/>
                    <a:pt x="21292" y="5359"/>
                    <a:pt x="20732" y="4265"/>
                  </a:cubicBezTo>
                  <a:cubicBezTo>
                    <a:pt x="21292" y="3172"/>
                    <a:pt x="21600" y="1914"/>
                    <a:pt x="21600" y="602"/>
                  </a:cubicBezTo>
                  <a:cubicBezTo>
                    <a:pt x="21600" y="410"/>
                    <a:pt x="21600" y="191"/>
                    <a:pt x="21572" y="0"/>
                  </a:cubicBezTo>
                  <a:close/>
                </a:path>
              </a:pathLst>
            </a:custGeom>
            <a:solidFill>
              <a:srgbClr val="C28C5E"/>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259" name="Google Shape;259;p30"/>
            <p:cNvSpPr/>
            <p:nvPr/>
          </p:nvSpPr>
          <p:spPr>
            <a:xfrm>
              <a:off x="4568864" y="2341959"/>
              <a:ext cx="1231308" cy="1261656"/>
            </a:xfrm>
            <a:custGeom>
              <a:rect b="b" l="l" r="r" t="t"/>
              <a:pathLst>
                <a:path extrusionOk="0" h="21600" w="21600">
                  <a:moveTo>
                    <a:pt x="21572" y="0"/>
                  </a:moveTo>
                  <a:cubicBezTo>
                    <a:pt x="0" y="13890"/>
                    <a:pt x="0" y="13890"/>
                    <a:pt x="0" y="13890"/>
                  </a:cubicBezTo>
                  <a:cubicBezTo>
                    <a:pt x="896" y="14464"/>
                    <a:pt x="1961" y="14792"/>
                    <a:pt x="3110" y="14792"/>
                  </a:cubicBezTo>
                  <a:cubicBezTo>
                    <a:pt x="3670" y="14792"/>
                    <a:pt x="4230" y="14710"/>
                    <a:pt x="4763" y="14546"/>
                  </a:cubicBezTo>
                  <a:cubicBezTo>
                    <a:pt x="5967" y="17061"/>
                    <a:pt x="8433" y="21081"/>
                    <a:pt x="12243" y="21600"/>
                  </a:cubicBezTo>
                  <a:cubicBezTo>
                    <a:pt x="14568" y="21600"/>
                    <a:pt x="14568" y="21600"/>
                    <a:pt x="14568" y="21600"/>
                  </a:cubicBezTo>
                  <a:cubicBezTo>
                    <a:pt x="14568" y="21600"/>
                    <a:pt x="12075" y="19768"/>
                    <a:pt x="11486" y="15913"/>
                  </a:cubicBezTo>
                  <a:cubicBezTo>
                    <a:pt x="12047" y="16050"/>
                    <a:pt x="12635" y="16104"/>
                    <a:pt x="13223" y="16104"/>
                  </a:cubicBezTo>
                  <a:cubicBezTo>
                    <a:pt x="17846" y="16104"/>
                    <a:pt x="21600" y="12441"/>
                    <a:pt x="21600" y="7902"/>
                  </a:cubicBezTo>
                  <a:cubicBezTo>
                    <a:pt x="21600" y="6589"/>
                    <a:pt x="21292" y="5359"/>
                    <a:pt x="20732" y="4265"/>
                  </a:cubicBezTo>
                  <a:cubicBezTo>
                    <a:pt x="21292" y="3172"/>
                    <a:pt x="21600" y="1914"/>
                    <a:pt x="21600" y="602"/>
                  </a:cubicBezTo>
                  <a:cubicBezTo>
                    <a:pt x="21600" y="410"/>
                    <a:pt x="21600" y="191"/>
                    <a:pt x="21572" y="0"/>
                  </a:cubicBezTo>
                  <a:close/>
                </a:path>
              </a:pathLst>
            </a:custGeom>
            <a:solidFill>
              <a:srgbClr val="C28C5E"/>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260" name="Google Shape;260;p30"/>
            <p:cNvSpPr/>
            <p:nvPr/>
          </p:nvSpPr>
          <p:spPr>
            <a:xfrm>
              <a:off x="3340947" y="2341959"/>
              <a:ext cx="1227906" cy="822420"/>
            </a:xfrm>
            <a:custGeom>
              <a:rect b="b" l="l" r="r" t="t"/>
              <a:pathLst>
                <a:path extrusionOk="0" h="21600" w="21600">
                  <a:moveTo>
                    <a:pt x="421" y="0"/>
                  </a:moveTo>
                  <a:cubicBezTo>
                    <a:pt x="140" y="1258"/>
                    <a:pt x="0" y="2600"/>
                    <a:pt x="0" y="3984"/>
                  </a:cubicBezTo>
                  <a:cubicBezTo>
                    <a:pt x="0" y="10905"/>
                    <a:pt x="3764" y="16525"/>
                    <a:pt x="8398" y="16525"/>
                  </a:cubicBezTo>
                  <a:cubicBezTo>
                    <a:pt x="9157" y="16525"/>
                    <a:pt x="9915" y="16357"/>
                    <a:pt x="10617" y="16106"/>
                  </a:cubicBezTo>
                  <a:cubicBezTo>
                    <a:pt x="11404" y="19293"/>
                    <a:pt x="13679" y="21600"/>
                    <a:pt x="16347" y="21600"/>
                  </a:cubicBezTo>
                  <a:cubicBezTo>
                    <a:pt x="17864" y="21600"/>
                    <a:pt x="19241" y="20845"/>
                    <a:pt x="20308" y="19629"/>
                  </a:cubicBezTo>
                  <a:cubicBezTo>
                    <a:pt x="20673" y="20300"/>
                    <a:pt x="21094" y="20845"/>
                    <a:pt x="21600" y="21306"/>
                  </a:cubicBezTo>
                  <a:cubicBezTo>
                    <a:pt x="21600" y="0"/>
                    <a:pt x="21600" y="0"/>
                    <a:pt x="21600" y="0"/>
                  </a:cubicBezTo>
                  <a:lnTo>
                    <a:pt x="421" y="0"/>
                  </a:lnTo>
                  <a:close/>
                </a:path>
              </a:pathLst>
            </a:custGeom>
            <a:solidFill>
              <a:srgbClr val="966039"/>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261" name="Google Shape;261;p30"/>
            <p:cNvSpPr/>
            <p:nvPr/>
          </p:nvSpPr>
          <p:spPr>
            <a:xfrm>
              <a:off x="3340947" y="2341959"/>
              <a:ext cx="1227906" cy="822420"/>
            </a:xfrm>
            <a:custGeom>
              <a:rect b="b" l="l" r="r" t="t"/>
              <a:pathLst>
                <a:path extrusionOk="0" h="21600" w="21600">
                  <a:moveTo>
                    <a:pt x="421" y="0"/>
                  </a:moveTo>
                  <a:cubicBezTo>
                    <a:pt x="140" y="1258"/>
                    <a:pt x="0" y="2600"/>
                    <a:pt x="0" y="3984"/>
                  </a:cubicBezTo>
                  <a:cubicBezTo>
                    <a:pt x="0" y="10905"/>
                    <a:pt x="3764" y="16525"/>
                    <a:pt x="8398" y="16525"/>
                  </a:cubicBezTo>
                  <a:cubicBezTo>
                    <a:pt x="9157" y="16525"/>
                    <a:pt x="9915" y="16357"/>
                    <a:pt x="10617" y="16106"/>
                  </a:cubicBezTo>
                  <a:cubicBezTo>
                    <a:pt x="11404" y="19293"/>
                    <a:pt x="13679" y="21600"/>
                    <a:pt x="16347" y="21600"/>
                  </a:cubicBezTo>
                  <a:cubicBezTo>
                    <a:pt x="17864" y="21600"/>
                    <a:pt x="19241" y="20845"/>
                    <a:pt x="20308" y="19629"/>
                  </a:cubicBezTo>
                  <a:cubicBezTo>
                    <a:pt x="20673" y="20300"/>
                    <a:pt x="21094" y="20845"/>
                    <a:pt x="21600" y="21306"/>
                  </a:cubicBezTo>
                  <a:lnTo>
                    <a:pt x="421" y="0"/>
                  </a:lnTo>
                  <a:close/>
                </a:path>
              </a:pathLst>
            </a:custGeom>
            <a:solidFill>
              <a:srgbClr val="966039"/>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262" name="Google Shape;262;p30"/>
            <p:cNvSpPr/>
            <p:nvPr/>
          </p:nvSpPr>
          <p:spPr>
            <a:xfrm>
              <a:off x="5020900" y="2228613"/>
              <a:ext cx="325200" cy="324600"/>
            </a:xfrm>
            <a:prstGeom prst="ellipse">
              <a:avLst/>
            </a:prstGeom>
            <a:solidFill>
              <a:schemeClr val="dk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263" name="Google Shape;263;p30"/>
            <p:cNvSpPr/>
            <p:nvPr/>
          </p:nvSpPr>
          <p:spPr>
            <a:xfrm>
              <a:off x="4426086" y="1711134"/>
              <a:ext cx="324000" cy="324600"/>
            </a:xfrm>
            <a:prstGeom prst="ellipse">
              <a:avLst/>
            </a:prstGeom>
            <a:solidFill>
              <a:schemeClr val="dk1"/>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sp>
          <p:nvSpPr>
            <p:cNvPr id="264" name="Google Shape;264;p30"/>
            <p:cNvSpPr/>
            <p:nvPr/>
          </p:nvSpPr>
          <p:spPr>
            <a:xfrm>
              <a:off x="4353355" y="2545038"/>
              <a:ext cx="325200" cy="324000"/>
            </a:xfrm>
            <a:prstGeom prst="ellipse">
              <a:avLst/>
            </a:prstGeom>
            <a:solidFill>
              <a:srgbClr val="C28C5E"/>
            </a:solid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44546A"/>
                </a:buClr>
                <a:buSzPts val="1400"/>
                <a:buFont typeface="Calibri"/>
                <a:buNone/>
              </a:pPr>
              <a:r>
                <a:t/>
              </a:r>
              <a:endParaRPr b="0" i="0" sz="1400" u="none" cap="none" strike="noStrike">
                <a:solidFill>
                  <a:srgbClr val="44546A"/>
                </a:solidFill>
                <a:latin typeface="Calibri"/>
                <a:ea typeface="Calibri"/>
                <a:cs typeface="Calibri"/>
                <a:sym typeface="Calibri"/>
              </a:endParaRPr>
            </a:p>
          </p:txBody>
        </p:sp>
        <p:grpSp>
          <p:nvGrpSpPr>
            <p:cNvPr id="265" name="Google Shape;265;p30"/>
            <p:cNvGrpSpPr/>
            <p:nvPr/>
          </p:nvGrpSpPr>
          <p:grpSpPr>
            <a:xfrm>
              <a:off x="5522616" y="1390554"/>
              <a:ext cx="733119" cy="600296"/>
              <a:chOff x="-1" y="-103"/>
              <a:chExt cx="2344479" cy="1919717"/>
            </a:xfrm>
          </p:grpSpPr>
          <p:cxnSp>
            <p:nvCxnSpPr>
              <p:cNvPr id="266" name="Google Shape;266;p30"/>
              <p:cNvCxnSpPr/>
              <p:nvPr/>
            </p:nvCxnSpPr>
            <p:spPr>
              <a:xfrm flipH="1" rot="10800000">
                <a:off x="-1" y="162814"/>
                <a:ext cx="1269600" cy="1756800"/>
              </a:xfrm>
              <a:prstGeom prst="straightConnector1">
                <a:avLst/>
              </a:prstGeom>
              <a:noFill/>
              <a:ln cap="flat" cmpd="sng" w="3975">
                <a:solidFill>
                  <a:schemeClr val="dk1"/>
                </a:solidFill>
                <a:prstDash val="lgDash"/>
                <a:miter lim="800000"/>
                <a:headEnd len="sm" w="sm" type="none"/>
                <a:tailEnd len="sm" w="sm" type="none"/>
              </a:ln>
            </p:spPr>
          </p:cxnSp>
          <p:cxnSp>
            <p:nvCxnSpPr>
              <p:cNvPr id="267" name="Google Shape;267;p30"/>
              <p:cNvCxnSpPr/>
              <p:nvPr/>
            </p:nvCxnSpPr>
            <p:spPr>
              <a:xfrm flipH="1" rot="10800000">
                <a:off x="1264962" y="-103"/>
                <a:ext cx="335700" cy="162900"/>
              </a:xfrm>
              <a:prstGeom prst="straightConnector1">
                <a:avLst/>
              </a:prstGeom>
              <a:noFill/>
              <a:ln cap="flat" cmpd="sng" w="3975">
                <a:solidFill>
                  <a:schemeClr val="dk1"/>
                </a:solidFill>
                <a:prstDash val="lgDash"/>
                <a:miter lim="800000"/>
                <a:headEnd len="sm" w="sm" type="none"/>
                <a:tailEnd len="sm" w="sm" type="none"/>
              </a:ln>
            </p:spPr>
          </p:cxnSp>
          <p:cxnSp>
            <p:nvCxnSpPr>
              <p:cNvPr id="268" name="Google Shape;268;p30"/>
              <p:cNvCxnSpPr/>
              <p:nvPr/>
            </p:nvCxnSpPr>
            <p:spPr>
              <a:xfrm>
                <a:off x="1600778" y="2"/>
                <a:ext cx="743700" cy="0"/>
              </a:xfrm>
              <a:prstGeom prst="straightConnector1">
                <a:avLst/>
              </a:prstGeom>
              <a:noFill/>
              <a:ln cap="flat" cmpd="sng" w="3975">
                <a:solidFill>
                  <a:schemeClr val="dk1"/>
                </a:solidFill>
                <a:prstDash val="lgDash"/>
                <a:miter lim="800000"/>
                <a:headEnd len="sm" w="sm" type="none"/>
                <a:tailEnd len="sm" w="sm" type="none"/>
              </a:ln>
            </p:spPr>
          </p:cxn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CC"/>
        </a:solidFill>
      </p:bgPr>
    </p:bg>
    <p:spTree>
      <p:nvGrpSpPr>
        <p:cNvPr id="272" name="Shape 272"/>
        <p:cNvGrpSpPr/>
        <p:nvPr/>
      </p:nvGrpSpPr>
      <p:grpSpPr>
        <a:xfrm>
          <a:off x="0" y="0"/>
          <a:ext cx="0" cy="0"/>
          <a:chOff x="0" y="0"/>
          <a:chExt cx="0" cy="0"/>
        </a:xfrm>
      </p:grpSpPr>
      <p:sp>
        <p:nvSpPr>
          <p:cNvPr id="273" name="Google Shape;273;p31"/>
          <p:cNvSpPr txBox="1"/>
          <p:nvPr/>
        </p:nvSpPr>
        <p:spPr>
          <a:xfrm>
            <a:off x="3175000" y="1931225"/>
            <a:ext cx="2563500" cy="556800"/>
          </a:xfrm>
          <a:prstGeom prst="rect">
            <a:avLst/>
          </a:prstGeom>
          <a:noFill/>
          <a:ln>
            <a:noFill/>
          </a:ln>
        </p:spPr>
        <p:txBody>
          <a:bodyPr anchorCtr="0" anchor="t" bIns="0" lIns="0" spcFirstLastPara="1" rIns="0" wrap="square" tIns="0">
            <a:spAutoFit/>
          </a:bodyPr>
          <a:lstStyle/>
          <a:p>
            <a:pPr indent="-88900" lvl="0" marL="88900" marR="0" rtl="0" algn="l">
              <a:lnSpc>
                <a:spcPct val="100000"/>
              </a:lnSpc>
              <a:spcBef>
                <a:spcPts val="0"/>
              </a:spcBef>
              <a:spcAft>
                <a:spcPts val="0"/>
              </a:spcAft>
              <a:buClr>
                <a:schemeClr val="dk1"/>
              </a:buClr>
              <a:buSzPts val="800"/>
              <a:buFont typeface="Montserrat"/>
              <a:buChar char="•"/>
            </a:pPr>
            <a:r>
              <a:rPr i="0" lang="en" sz="800" u="none" cap="none" strike="noStrike">
                <a:solidFill>
                  <a:schemeClr val="dk1"/>
                </a:solidFill>
                <a:latin typeface="Montserrat"/>
                <a:ea typeface="Montserrat"/>
                <a:cs typeface="Montserrat"/>
                <a:sym typeface="Montserrat"/>
              </a:rPr>
              <a:t>Local service providers who want to expand their market and maximize </a:t>
            </a:r>
            <a:r>
              <a:rPr lang="en" sz="800">
                <a:solidFill>
                  <a:schemeClr val="dk1"/>
                </a:solidFill>
                <a:latin typeface="Montserrat"/>
                <a:ea typeface="Montserrat"/>
                <a:cs typeface="Montserrat"/>
                <a:sym typeface="Montserrat"/>
              </a:rPr>
              <a:t>time and revenue</a:t>
            </a:r>
            <a:endParaRPr i="0" sz="500" u="none" cap="none" strike="noStrike">
              <a:solidFill>
                <a:schemeClr val="dk1"/>
              </a:solidFill>
              <a:latin typeface="Montserrat"/>
              <a:ea typeface="Montserrat"/>
              <a:cs typeface="Montserrat"/>
              <a:sym typeface="Montserrat"/>
            </a:endParaRPr>
          </a:p>
          <a:p>
            <a:pPr indent="-88900" lvl="0" marL="88900" marR="0" rtl="0" algn="l">
              <a:lnSpc>
                <a:spcPct val="100000"/>
              </a:lnSpc>
              <a:spcBef>
                <a:spcPts val="500"/>
              </a:spcBef>
              <a:spcAft>
                <a:spcPts val="0"/>
              </a:spcAft>
              <a:buClr>
                <a:schemeClr val="dk1"/>
              </a:buClr>
              <a:buSzPts val="800"/>
              <a:buFont typeface="Montserrat"/>
              <a:buChar char="•"/>
            </a:pPr>
            <a:r>
              <a:rPr i="0" lang="en" sz="800" u="none" cap="none" strike="noStrike">
                <a:solidFill>
                  <a:schemeClr val="dk1"/>
                </a:solidFill>
                <a:latin typeface="Montserrat"/>
                <a:ea typeface="Montserrat"/>
                <a:cs typeface="Montserrat"/>
                <a:sym typeface="Montserrat"/>
              </a:rPr>
              <a:t>Professionals looking to supplement their income and connect with customers and users</a:t>
            </a:r>
            <a:endParaRPr i="0" sz="500" u="none" cap="none" strike="noStrike">
              <a:solidFill>
                <a:schemeClr val="dk1"/>
              </a:solidFill>
              <a:latin typeface="Montserrat"/>
              <a:ea typeface="Montserrat"/>
              <a:cs typeface="Montserrat"/>
              <a:sym typeface="Montserrat"/>
            </a:endParaRPr>
          </a:p>
        </p:txBody>
      </p:sp>
      <p:sp>
        <p:nvSpPr>
          <p:cNvPr id="274" name="Google Shape;274;p31"/>
          <p:cNvSpPr txBox="1"/>
          <p:nvPr/>
        </p:nvSpPr>
        <p:spPr>
          <a:xfrm>
            <a:off x="381200" y="294300"/>
            <a:ext cx="47448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chemeClr val="dk1"/>
                </a:solidFill>
                <a:latin typeface="Montserrat"/>
                <a:ea typeface="Montserrat"/>
                <a:cs typeface="Montserrat"/>
                <a:sym typeface="Montserrat"/>
              </a:rPr>
              <a:t>User Segmentation</a:t>
            </a:r>
            <a:endParaRPr b="1" sz="1900">
              <a:solidFill>
                <a:schemeClr val="dk1"/>
              </a:solidFill>
              <a:latin typeface="Montserrat"/>
              <a:ea typeface="Montserrat"/>
              <a:cs typeface="Montserrat"/>
              <a:sym typeface="Montserrat"/>
            </a:endParaRPr>
          </a:p>
        </p:txBody>
      </p:sp>
      <p:sp>
        <p:nvSpPr>
          <p:cNvPr id="275" name="Google Shape;275;p31"/>
          <p:cNvSpPr txBox="1"/>
          <p:nvPr/>
        </p:nvSpPr>
        <p:spPr>
          <a:xfrm>
            <a:off x="-3070575" y="0"/>
            <a:ext cx="3000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a:solidFill>
                <a:schemeClr val="dk1"/>
              </a:solidFill>
            </a:endParaRPr>
          </a:p>
        </p:txBody>
      </p:sp>
      <p:grpSp>
        <p:nvGrpSpPr>
          <p:cNvPr id="276" name="Google Shape;276;p31"/>
          <p:cNvGrpSpPr/>
          <p:nvPr/>
        </p:nvGrpSpPr>
        <p:grpSpPr>
          <a:xfrm>
            <a:off x="7759228" y="4513321"/>
            <a:ext cx="1203576" cy="558197"/>
            <a:chOff x="-286670" y="1457051"/>
            <a:chExt cx="4126074" cy="1913599"/>
          </a:xfrm>
        </p:grpSpPr>
        <p:sp>
          <p:nvSpPr>
            <p:cNvPr id="277" name="Google Shape;277;p31"/>
            <p:cNvSpPr txBox="1"/>
            <p:nvPr/>
          </p:nvSpPr>
          <p:spPr>
            <a:xfrm>
              <a:off x="-116997" y="2093550"/>
              <a:ext cx="3956400" cy="1277100"/>
            </a:xfrm>
            <a:prstGeom prst="rect">
              <a:avLst/>
            </a:prstGeom>
            <a:noFill/>
            <a:ln>
              <a:noFill/>
            </a:ln>
          </p:spPr>
          <p:txBody>
            <a:bodyPr anchorCtr="0" anchor="t" bIns="26650" lIns="26650" spcFirstLastPara="1" rIns="26650" wrap="square" tIns="26650">
              <a:noAutofit/>
            </a:bodyPr>
            <a:lstStyle/>
            <a:p>
              <a:pPr indent="0" lvl="0" marL="0" rtl="0" algn="ctr">
                <a:spcBef>
                  <a:spcPts val="0"/>
                </a:spcBef>
                <a:spcAft>
                  <a:spcPts val="0"/>
                </a:spcAft>
                <a:buNone/>
              </a:pPr>
              <a:r>
                <a:rPr lang="en" sz="1429">
                  <a:solidFill>
                    <a:schemeClr val="dk2"/>
                  </a:solidFill>
                  <a:latin typeface="Montserrat Light"/>
                  <a:ea typeface="Montserrat Light"/>
                  <a:cs typeface="Montserrat Light"/>
                  <a:sym typeface="Montserrat Light"/>
                </a:rPr>
                <a:t>Veyya</a:t>
              </a:r>
              <a:endParaRPr sz="1429">
                <a:solidFill>
                  <a:schemeClr val="dk2"/>
                </a:solidFill>
                <a:latin typeface="Montserrat Light"/>
                <a:ea typeface="Montserrat Light"/>
                <a:cs typeface="Montserrat Light"/>
                <a:sym typeface="Montserrat Light"/>
              </a:endParaRPr>
            </a:p>
          </p:txBody>
        </p:sp>
        <p:sp>
          <p:nvSpPr>
            <p:cNvPr id="278" name="Google Shape;278;p31"/>
            <p:cNvSpPr txBox="1"/>
            <p:nvPr/>
          </p:nvSpPr>
          <p:spPr>
            <a:xfrm>
              <a:off x="-286670" y="1457051"/>
              <a:ext cx="4125900" cy="1328100"/>
            </a:xfrm>
            <a:prstGeom prst="rect">
              <a:avLst/>
            </a:prstGeom>
            <a:noFill/>
            <a:ln>
              <a:noFill/>
            </a:ln>
          </p:spPr>
          <p:txBody>
            <a:bodyPr anchorCtr="0" anchor="t" bIns="26650" lIns="26650" spcFirstLastPara="1" rIns="26650" wrap="square" tIns="26650">
              <a:noAutofit/>
            </a:bodyPr>
            <a:lstStyle/>
            <a:p>
              <a:pPr indent="0" lvl="0" marL="0" rtl="0" algn="ctr">
                <a:spcBef>
                  <a:spcPts val="0"/>
                </a:spcBef>
                <a:spcAft>
                  <a:spcPts val="0"/>
                </a:spcAft>
                <a:buNone/>
              </a:pPr>
              <a:r>
                <a:rPr lang="en" sz="1341">
                  <a:solidFill>
                    <a:schemeClr val="dk2"/>
                  </a:solidFill>
                  <a:latin typeface="Montserrat Light"/>
                  <a:ea typeface="Montserrat Light"/>
                  <a:cs typeface="Montserrat Light"/>
                  <a:sym typeface="Montserrat Light"/>
                </a:rPr>
                <a:t>______</a:t>
              </a:r>
              <a:endParaRPr sz="1341">
                <a:solidFill>
                  <a:schemeClr val="dk2"/>
                </a:solidFill>
                <a:latin typeface="Montserrat Light"/>
                <a:ea typeface="Montserrat Light"/>
                <a:cs typeface="Montserrat Light"/>
                <a:sym typeface="Montserrat Light"/>
              </a:endParaRPr>
            </a:p>
          </p:txBody>
        </p:sp>
      </p:grpSp>
      <p:sp>
        <p:nvSpPr>
          <p:cNvPr id="279" name="Google Shape;279;p31"/>
          <p:cNvSpPr txBox="1"/>
          <p:nvPr/>
        </p:nvSpPr>
        <p:spPr>
          <a:xfrm>
            <a:off x="3898118" y="1761877"/>
            <a:ext cx="1081200" cy="1248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chemeClr val="accent3"/>
              </a:buClr>
              <a:buSzPts val="900"/>
              <a:buFont typeface="Helvetica Neue"/>
              <a:buNone/>
            </a:pPr>
            <a:r>
              <a:rPr b="1" i="0" lang="en" sz="900" u="none" cap="none" strike="noStrike">
                <a:solidFill>
                  <a:schemeClr val="dk1"/>
                </a:solidFill>
                <a:latin typeface="Montserrat"/>
                <a:ea typeface="Montserrat"/>
                <a:cs typeface="Montserrat"/>
                <a:sym typeface="Montserrat"/>
              </a:rPr>
              <a:t>VENDOR</a:t>
            </a:r>
            <a:endParaRPr i="0" sz="500" u="none" cap="none" strike="noStrike">
              <a:solidFill>
                <a:schemeClr val="dk1"/>
              </a:solidFill>
              <a:latin typeface="Montserrat"/>
              <a:ea typeface="Montserrat"/>
              <a:cs typeface="Montserrat"/>
              <a:sym typeface="Montserrat"/>
            </a:endParaRPr>
          </a:p>
        </p:txBody>
      </p:sp>
      <p:sp>
        <p:nvSpPr>
          <p:cNvPr id="280" name="Google Shape;280;p31"/>
          <p:cNvSpPr txBox="1"/>
          <p:nvPr/>
        </p:nvSpPr>
        <p:spPr>
          <a:xfrm>
            <a:off x="5944679" y="1942310"/>
            <a:ext cx="2234813" cy="497700"/>
          </a:xfrm>
          <a:prstGeom prst="rect">
            <a:avLst/>
          </a:prstGeom>
          <a:noFill/>
          <a:ln>
            <a:noFill/>
          </a:ln>
        </p:spPr>
        <p:txBody>
          <a:bodyPr anchorCtr="0" anchor="t" bIns="0" lIns="0" spcFirstLastPara="1" rIns="0" wrap="square" tIns="0">
            <a:spAutoFit/>
          </a:bodyPr>
          <a:lstStyle/>
          <a:p>
            <a:pPr indent="-88900" lvl="0" marL="88900" marR="0" rtl="0" algn="l">
              <a:lnSpc>
                <a:spcPct val="100000"/>
              </a:lnSpc>
              <a:spcBef>
                <a:spcPts val="0"/>
              </a:spcBef>
              <a:spcAft>
                <a:spcPts val="0"/>
              </a:spcAft>
              <a:buClr>
                <a:schemeClr val="dk1"/>
              </a:buClr>
              <a:buSzPts val="800"/>
              <a:buFont typeface="Montserrat"/>
              <a:buChar char="•"/>
            </a:pPr>
            <a:r>
              <a:rPr i="0" lang="en" sz="800" u="none" cap="none" strike="noStrike">
                <a:solidFill>
                  <a:schemeClr val="dk1"/>
                </a:solidFill>
                <a:latin typeface="Montserrat"/>
                <a:ea typeface="Montserrat"/>
                <a:cs typeface="Montserrat"/>
                <a:sym typeface="Montserrat"/>
              </a:rPr>
              <a:t>Dedicated unified app</a:t>
            </a:r>
            <a:endParaRPr i="0" sz="500" u="none" cap="none" strike="noStrike">
              <a:solidFill>
                <a:schemeClr val="dk1"/>
              </a:solidFill>
              <a:latin typeface="Montserrat"/>
              <a:ea typeface="Montserrat"/>
              <a:cs typeface="Montserrat"/>
              <a:sym typeface="Montserrat"/>
            </a:endParaRPr>
          </a:p>
          <a:p>
            <a:pPr indent="-88900" lvl="0" marL="88900" marR="0" rtl="0" algn="l">
              <a:lnSpc>
                <a:spcPct val="100000"/>
              </a:lnSpc>
              <a:spcBef>
                <a:spcPts val="500"/>
              </a:spcBef>
              <a:spcAft>
                <a:spcPts val="0"/>
              </a:spcAft>
              <a:buClr>
                <a:schemeClr val="dk1"/>
              </a:buClr>
              <a:buSzPts val="800"/>
              <a:buFont typeface="Montserrat"/>
              <a:buChar char="•"/>
            </a:pPr>
            <a:r>
              <a:rPr i="0" lang="en" sz="800" u="none" cap="none" strike="noStrike">
                <a:solidFill>
                  <a:schemeClr val="dk1"/>
                </a:solidFill>
                <a:latin typeface="Montserrat"/>
                <a:ea typeface="Montserrat"/>
                <a:cs typeface="Montserrat"/>
                <a:sym typeface="Montserrat"/>
              </a:rPr>
              <a:t>Social media</a:t>
            </a:r>
            <a:endParaRPr i="0" sz="500" u="none" cap="none" strike="noStrike">
              <a:solidFill>
                <a:schemeClr val="dk1"/>
              </a:solidFill>
              <a:latin typeface="Montserrat"/>
              <a:ea typeface="Montserrat"/>
              <a:cs typeface="Montserrat"/>
              <a:sym typeface="Montserrat"/>
            </a:endParaRPr>
          </a:p>
          <a:p>
            <a:pPr indent="-88900" lvl="0" marL="88900" marR="0" rtl="0" algn="l">
              <a:lnSpc>
                <a:spcPct val="100000"/>
              </a:lnSpc>
              <a:spcBef>
                <a:spcPts val="500"/>
              </a:spcBef>
              <a:spcAft>
                <a:spcPts val="0"/>
              </a:spcAft>
              <a:buClr>
                <a:schemeClr val="dk1"/>
              </a:buClr>
              <a:buSzPts val="800"/>
              <a:buFont typeface="Montserrat"/>
              <a:buChar char="•"/>
            </a:pPr>
            <a:r>
              <a:rPr i="0" lang="en" sz="800" u="none" cap="none" strike="noStrike">
                <a:solidFill>
                  <a:schemeClr val="dk1"/>
                </a:solidFill>
                <a:latin typeface="Montserrat"/>
                <a:ea typeface="Montserrat"/>
                <a:cs typeface="Montserrat"/>
                <a:sym typeface="Montserrat"/>
              </a:rPr>
              <a:t>Customer Support, Review and Ratings</a:t>
            </a:r>
            <a:endParaRPr i="0" sz="500" u="none" cap="none" strike="noStrike">
              <a:solidFill>
                <a:schemeClr val="dk1"/>
              </a:solidFill>
              <a:latin typeface="Montserrat"/>
              <a:ea typeface="Montserrat"/>
              <a:cs typeface="Montserrat"/>
              <a:sym typeface="Montserrat"/>
            </a:endParaRPr>
          </a:p>
        </p:txBody>
      </p:sp>
      <p:sp>
        <p:nvSpPr>
          <p:cNvPr id="281" name="Google Shape;281;p31"/>
          <p:cNvSpPr txBox="1"/>
          <p:nvPr/>
        </p:nvSpPr>
        <p:spPr>
          <a:xfrm>
            <a:off x="6024862" y="1761877"/>
            <a:ext cx="2074500" cy="1248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chemeClr val="accent4"/>
              </a:buClr>
              <a:buSzPts val="900"/>
              <a:buFont typeface="Helvetica Neue"/>
              <a:buNone/>
            </a:pPr>
            <a:r>
              <a:rPr b="1" i="0" lang="en" sz="900" u="none" cap="none" strike="noStrike">
                <a:solidFill>
                  <a:schemeClr val="dk1"/>
                </a:solidFill>
                <a:latin typeface="Montserrat"/>
                <a:ea typeface="Montserrat"/>
                <a:cs typeface="Montserrat"/>
                <a:sym typeface="Montserrat"/>
              </a:rPr>
              <a:t>CUSTOMER RELATIONSHIP</a:t>
            </a:r>
            <a:endParaRPr i="0" sz="500" u="none" cap="none" strike="noStrike">
              <a:solidFill>
                <a:schemeClr val="dk1"/>
              </a:solidFill>
              <a:latin typeface="Montserrat"/>
              <a:ea typeface="Montserrat"/>
              <a:cs typeface="Montserrat"/>
              <a:sym typeface="Montserrat"/>
            </a:endParaRPr>
          </a:p>
        </p:txBody>
      </p:sp>
      <p:graphicFrame>
        <p:nvGraphicFramePr>
          <p:cNvPr id="282" name="Google Shape;282;p31"/>
          <p:cNvGraphicFramePr/>
          <p:nvPr/>
        </p:nvGraphicFramePr>
        <p:xfrm>
          <a:off x="670792" y="2642810"/>
          <a:ext cx="3000000" cy="3000000"/>
        </p:xfrm>
        <a:graphic>
          <a:graphicData uri="http://schemas.openxmlformats.org/drawingml/2006/table">
            <a:tbl>
              <a:tblPr bandRow="1">
                <a:noFill/>
                <a:tableStyleId>{F086624C-78C6-452A-8BFB-57AA5CF51F43}</a:tableStyleId>
              </a:tblPr>
              <a:tblGrid>
                <a:gridCol w="1517150"/>
                <a:gridCol w="1517150"/>
                <a:gridCol w="1517150"/>
                <a:gridCol w="1517150"/>
                <a:gridCol w="1517150"/>
              </a:tblGrid>
              <a:tr h="267450">
                <a:tc>
                  <a:txBody>
                    <a:bodyPr/>
                    <a:lstStyle/>
                    <a:p>
                      <a:pPr indent="0" lvl="0" marL="0" marR="0" rtl="0" algn="ctr">
                        <a:lnSpc>
                          <a:spcPct val="100000"/>
                        </a:lnSpc>
                        <a:spcBef>
                          <a:spcPts val="0"/>
                        </a:spcBef>
                        <a:spcAft>
                          <a:spcPts val="0"/>
                        </a:spcAft>
                        <a:buClr>
                          <a:srgbClr val="FFFFFF"/>
                        </a:buClr>
                        <a:buSzPts val="900"/>
                        <a:buFont typeface="Helvetica Neue"/>
                        <a:buNone/>
                      </a:pPr>
                      <a:r>
                        <a:rPr b="1" lang="en" sz="900" u="none" cap="none" strike="noStrike">
                          <a:solidFill>
                            <a:srgbClr val="FFFFFF"/>
                          </a:solidFill>
                          <a:latin typeface="Montserrat"/>
                          <a:ea typeface="Montserrat"/>
                          <a:cs typeface="Montserrat"/>
                          <a:sym typeface="Montserrat"/>
                        </a:rPr>
                        <a:t>Segment</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966039"/>
                    </a:solidFill>
                  </a:tcPr>
                </a:tc>
                <a:tc>
                  <a:txBody>
                    <a:bodyPr/>
                    <a:lstStyle/>
                    <a:p>
                      <a:pPr indent="0" lvl="0" marL="0" marR="0" rtl="0" algn="ctr">
                        <a:lnSpc>
                          <a:spcPct val="100000"/>
                        </a:lnSpc>
                        <a:spcBef>
                          <a:spcPts val="0"/>
                        </a:spcBef>
                        <a:spcAft>
                          <a:spcPts val="0"/>
                        </a:spcAft>
                        <a:buClr>
                          <a:srgbClr val="FFFFFF"/>
                        </a:buClr>
                        <a:buSzPts val="900"/>
                        <a:buFont typeface="Helvetica Neue"/>
                        <a:buNone/>
                      </a:pPr>
                      <a:r>
                        <a:rPr b="1" lang="en" sz="900" u="none" cap="none" strike="noStrike">
                          <a:solidFill>
                            <a:srgbClr val="FFFFFF"/>
                          </a:solidFill>
                          <a:latin typeface="Montserrat"/>
                          <a:ea typeface="Montserrat"/>
                          <a:cs typeface="Montserrat"/>
                          <a:sym typeface="Montserrat"/>
                        </a:rPr>
                        <a:t>Description</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966039"/>
                    </a:solidFill>
                  </a:tcPr>
                </a:tc>
                <a:tc>
                  <a:txBody>
                    <a:bodyPr/>
                    <a:lstStyle/>
                    <a:p>
                      <a:pPr indent="0" lvl="0" marL="0" marR="0" rtl="0" algn="ctr">
                        <a:lnSpc>
                          <a:spcPct val="100000"/>
                        </a:lnSpc>
                        <a:spcBef>
                          <a:spcPts val="0"/>
                        </a:spcBef>
                        <a:spcAft>
                          <a:spcPts val="0"/>
                        </a:spcAft>
                        <a:buClr>
                          <a:srgbClr val="FFFFFF"/>
                        </a:buClr>
                        <a:buSzPts val="900"/>
                        <a:buFont typeface="Helvetica Neue"/>
                        <a:buNone/>
                      </a:pPr>
                      <a:r>
                        <a:rPr b="1" lang="en" sz="900" u="none" cap="none" strike="noStrike">
                          <a:solidFill>
                            <a:srgbClr val="FFFFFF"/>
                          </a:solidFill>
                          <a:latin typeface="Montserrat"/>
                          <a:ea typeface="Montserrat"/>
                          <a:cs typeface="Montserrat"/>
                          <a:sym typeface="Montserrat"/>
                        </a:rPr>
                        <a:t>Motivation</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966039"/>
                    </a:solidFill>
                  </a:tcPr>
                </a:tc>
                <a:tc>
                  <a:txBody>
                    <a:bodyPr/>
                    <a:lstStyle/>
                    <a:p>
                      <a:pPr indent="0" lvl="0" marL="0" marR="0" rtl="0" algn="ctr">
                        <a:lnSpc>
                          <a:spcPct val="100000"/>
                        </a:lnSpc>
                        <a:spcBef>
                          <a:spcPts val="0"/>
                        </a:spcBef>
                        <a:spcAft>
                          <a:spcPts val="0"/>
                        </a:spcAft>
                        <a:buClr>
                          <a:srgbClr val="FFFFFF"/>
                        </a:buClr>
                        <a:buSzPts val="900"/>
                        <a:buFont typeface="Helvetica Neue"/>
                        <a:buNone/>
                      </a:pPr>
                      <a:r>
                        <a:rPr b="1" lang="en" sz="900" u="none" cap="none" strike="noStrike">
                          <a:solidFill>
                            <a:srgbClr val="FFFFFF"/>
                          </a:solidFill>
                          <a:latin typeface="Montserrat"/>
                          <a:ea typeface="Montserrat"/>
                          <a:cs typeface="Montserrat"/>
                          <a:sym typeface="Montserrat"/>
                        </a:rPr>
                        <a:t>Channel</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966039"/>
                    </a:solidFill>
                  </a:tcPr>
                </a:tc>
                <a:tc>
                  <a:txBody>
                    <a:bodyPr/>
                    <a:lstStyle/>
                    <a:p>
                      <a:pPr indent="0" lvl="0" marL="0" marR="0" rtl="0" algn="ctr">
                        <a:lnSpc>
                          <a:spcPct val="100000"/>
                        </a:lnSpc>
                        <a:spcBef>
                          <a:spcPts val="0"/>
                        </a:spcBef>
                        <a:spcAft>
                          <a:spcPts val="0"/>
                        </a:spcAft>
                        <a:buClr>
                          <a:srgbClr val="FFFFFF"/>
                        </a:buClr>
                        <a:buSzPts val="900"/>
                        <a:buFont typeface="Helvetica Neue"/>
                        <a:buNone/>
                      </a:pPr>
                      <a:r>
                        <a:rPr b="1" lang="en" sz="900" u="none" cap="none" strike="noStrike">
                          <a:solidFill>
                            <a:srgbClr val="FFFFFF"/>
                          </a:solidFill>
                          <a:latin typeface="Montserrat"/>
                          <a:ea typeface="Montserrat"/>
                          <a:cs typeface="Montserrat"/>
                          <a:sym typeface="Montserrat"/>
                        </a:rPr>
                        <a:t>Share (Est.)</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966039"/>
                    </a:solidFill>
                  </a:tcPr>
                </a:tc>
              </a:tr>
              <a:tr h="571750">
                <a:tc>
                  <a:txBody>
                    <a:bodyPr/>
                    <a:lstStyle/>
                    <a:p>
                      <a:pPr indent="0" lvl="0" marL="0" marR="0" rtl="0" algn="ctr">
                        <a:lnSpc>
                          <a:spcPct val="100000"/>
                        </a:lnSpc>
                        <a:spcBef>
                          <a:spcPts val="0"/>
                        </a:spcBef>
                        <a:spcAft>
                          <a:spcPts val="0"/>
                        </a:spcAft>
                        <a:buClr>
                          <a:srgbClr val="44546A"/>
                        </a:buClr>
                        <a:buSzPts val="900"/>
                        <a:buFont typeface="Helvetica Neue"/>
                        <a:buNone/>
                      </a:pPr>
                      <a:r>
                        <a:rPr b="1" lang="en" sz="900" u="none" cap="none" strike="noStrike">
                          <a:solidFill>
                            <a:srgbClr val="44546A"/>
                          </a:solidFill>
                          <a:latin typeface="Montserrat"/>
                          <a:ea typeface="Montserrat"/>
                          <a:cs typeface="Montserrat"/>
                          <a:sym typeface="Montserrat"/>
                        </a:rPr>
                        <a:t>Affluent Expats</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FFF3CC"/>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Urban professionals &amp; families (Bangkok, Singapore, UAE)</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FFF3CC"/>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Convenience, safety, quality</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FFF3CC"/>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App + WhatsApp + referrals</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FFF3CC"/>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40%</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FFF3CC"/>
                    </a:solidFill>
                  </a:tcPr>
                </a:tc>
              </a:tr>
              <a:tr h="404200">
                <a:tc>
                  <a:txBody>
                    <a:bodyPr/>
                    <a:lstStyle/>
                    <a:p>
                      <a:pPr indent="0" lvl="0" marL="0" marR="0" rtl="0" algn="ctr">
                        <a:lnSpc>
                          <a:spcPct val="100000"/>
                        </a:lnSpc>
                        <a:spcBef>
                          <a:spcPts val="0"/>
                        </a:spcBef>
                        <a:spcAft>
                          <a:spcPts val="0"/>
                        </a:spcAft>
                        <a:buClr>
                          <a:srgbClr val="44546A"/>
                        </a:buClr>
                        <a:buSzPts val="900"/>
                        <a:buFont typeface="Helvetica Neue"/>
                        <a:buNone/>
                      </a:pPr>
                      <a:r>
                        <a:rPr b="1" lang="en" sz="900" u="none" cap="none" strike="noStrike">
                          <a:solidFill>
                            <a:srgbClr val="44546A"/>
                          </a:solidFill>
                          <a:latin typeface="Montserrat"/>
                          <a:ea typeface="Montserrat"/>
                          <a:cs typeface="Montserrat"/>
                          <a:sym typeface="Montserrat"/>
                        </a:rPr>
                        <a:t>High-Income Locals</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E0B185"/>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Working couples, entrepreneurs</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E0B185"/>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Time-saving, brand trust</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E0B185"/>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App, social media, condo events</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E0B185"/>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35%</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E0B185"/>
                    </a:solidFill>
                  </a:tcPr>
                </a:tc>
              </a:tr>
              <a:tr h="388575">
                <a:tc>
                  <a:txBody>
                    <a:bodyPr/>
                    <a:lstStyle/>
                    <a:p>
                      <a:pPr indent="0" lvl="0" marL="0" marR="0" rtl="0" algn="ctr">
                        <a:lnSpc>
                          <a:spcPct val="100000"/>
                        </a:lnSpc>
                        <a:spcBef>
                          <a:spcPts val="0"/>
                        </a:spcBef>
                        <a:spcAft>
                          <a:spcPts val="0"/>
                        </a:spcAft>
                        <a:buClr>
                          <a:srgbClr val="44546A"/>
                        </a:buClr>
                        <a:buSzPts val="900"/>
                        <a:buFont typeface="Helvetica Neue"/>
                        <a:buNone/>
                      </a:pPr>
                      <a:r>
                        <a:rPr b="1" lang="en" sz="900" u="none" cap="none" strike="noStrike">
                          <a:solidFill>
                            <a:srgbClr val="44546A"/>
                          </a:solidFill>
                          <a:latin typeface="Montserrat"/>
                          <a:ea typeface="Montserrat"/>
                          <a:cs typeface="Montserrat"/>
                          <a:sym typeface="Montserrat"/>
                        </a:rPr>
                        <a:t>Hospitality Partners</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FFF3CC"/>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Hotels, serviced apartments, spas</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FFF3CC"/>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Outsourcing on-demand</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FFF3CC"/>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B2B partnerships</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FFF3CC"/>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15%</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FFF3CC"/>
                    </a:solidFill>
                  </a:tcPr>
                </a:tc>
              </a:tr>
              <a:tr h="345775">
                <a:tc>
                  <a:txBody>
                    <a:bodyPr/>
                    <a:lstStyle/>
                    <a:p>
                      <a:pPr indent="0" lvl="0" marL="0" marR="0" rtl="0" algn="ctr">
                        <a:lnSpc>
                          <a:spcPct val="100000"/>
                        </a:lnSpc>
                        <a:spcBef>
                          <a:spcPts val="0"/>
                        </a:spcBef>
                        <a:spcAft>
                          <a:spcPts val="0"/>
                        </a:spcAft>
                        <a:buClr>
                          <a:srgbClr val="44546A"/>
                        </a:buClr>
                        <a:buSzPts val="900"/>
                        <a:buFont typeface="Helvetica Neue"/>
                        <a:buNone/>
                      </a:pPr>
                      <a:r>
                        <a:rPr b="1" lang="en" sz="900" u="none" cap="none" strike="noStrike">
                          <a:solidFill>
                            <a:srgbClr val="44546A"/>
                          </a:solidFill>
                          <a:latin typeface="Montserrat"/>
                          <a:ea typeface="Montserrat"/>
                          <a:cs typeface="Montserrat"/>
                          <a:sym typeface="Montserrat"/>
                        </a:rPr>
                        <a:t>Corporate Clients</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E0B185"/>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Companies offering staff wellness</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E0B185"/>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HR tie-ins, CSR/ESG programs</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E0B185"/>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B2B2C</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E0B185"/>
                    </a:solidFill>
                  </a:tcPr>
                </a:tc>
                <a:tc>
                  <a:txBody>
                    <a:bodyPr/>
                    <a:lstStyle/>
                    <a:p>
                      <a:pPr indent="0" lvl="0" marL="0" marR="0" rtl="0" algn="ctr">
                        <a:lnSpc>
                          <a:spcPct val="100000"/>
                        </a:lnSpc>
                        <a:spcBef>
                          <a:spcPts val="0"/>
                        </a:spcBef>
                        <a:spcAft>
                          <a:spcPts val="0"/>
                        </a:spcAft>
                        <a:buClr>
                          <a:srgbClr val="44546A"/>
                        </a:buClr>
                        <a:buSzPts val="900"/>
                        <a:buFont typeface="Helvetica Neue"/>
                        <a:buNone/>
                      </a:pPr>
                      <a:r>
                        <a:rPr lang="en" sz="900" u="none" cap="none" strike="noStrike">
                          <a:solidFill>
                            <a:srgbClr val="44546A"/>
                          </a:solidFill>
                          <a:latin typeface="Montserrat"/>
                          <a:ea typeface="Montserrat"/>
                          <a:cs typeface="Montserrat"/>
                          <a:sym typeface="Montserrat"/>
                        </a:rPr>
                        <a:t>10%</a:t>
                      </a:r>
                      <a:endParaRPr sz="500" u="none" cap="none" strike="noStrike">
                        <a:latin typeface="Montserrat"/>
                        <a:ea typeface="Montserrat"/>
                        <a:cs typeface="Montserrat"/>
                        <a:sym typeface="Montserrat"/>
                      </a:endParaRPr>
                    </a:p>
                  </a:txBody>
                  <a:tcPr marT="4775" marB="4775" marR="23825" marL="23825" anchor="ctr">
                    <a:lnL cap="flat" cmpd="sng" w="9525">
                      <a:solidFill>
                        <a:srgbClr val="808080"/>
                      </a:solidFill>
                      <a:prstDash val="solid"/>
                      <a:round/>
                      <a:headEnd len="sm" w="sm" type="none"/>
                      <a:tailEnd len="sm" w="sm" type="none"/>
                    </a:lnL>
                    <a:lnR cap="flat" cmpd="sng" w="9525">
                      <a:solidFill>
                        <a:srgbClr val="808080"/>
                      </a:solidFill>
                      <a:prstDash val="solid"/>
                      <a:round/>
                      <a:headEnd len="sm" w="sm" type="none"/>
                      <a:tailEnd len="sm" w="sm" type="none"/>
                    </a:lnR>
                    <a:lnT cap="flat" cmpd="sng" w="9525">
                      <a:solidFill>
                        <a:srgbClr val="808080"/>
                      </a:solidFill>
                      <a:prstDash val="solid"/>
                      <a:round/>
                      <a:headEnd len="sm" w="sm" type="none"/>
                      <a:tailEnd len="sm" w="sm" type="none"/>
                    </a:lnT>
                    <a:lnB cap="flat" cmpd="sng" w="9525">
                      <a:solidFill>
                        <a:srgbClr val="808080"/>
                      </a:solidFill>
                      <a:prstDash val="solid"/>
                      <a:round/>
                      <a:headEnd len="sm" w="sm" type="none"/>
                      <a:tailEnd len="sm" w="sm" type="none"/>
                    </a:lnB>
                    <a:solidFill>
                      <a:srgbClr val="E0B185"/>
                    </a:solidFill>
                  </a:tcPr>
                </a:tc>
              </a:tr>
            </a:tbl>
          </a:graphicData>
        </a:graphic>
      </p:graphicFrame>
      <p:sp>
        <p:nvSpPr>
          <p:cNvPr id="283" name="Google Shape;283;p31"/>
          <p:cNvSpPr txBox="1"/>
          <p:nvPr/>
        </p:nvSpPr>
        <p:spPr>
          <a:xfrm>
            <a:off x="814264" y="1925147"/>
            <a:ext cx="2147700" cy="492600"/>
          </a:xfrm>
          <a:prstGeom prst="rect">
            <a:avLst/>
          </a:prstGeom>
          <a:noFill/>
          <a:ln>
            <a:noFill/>
          </a:ln>
        </p:spPr>
        <p:txBody>
          <a:bodyPr anchorCtr="0" anchor="t" bIns="0" lIns="0" spcFirstLastPara="1" rIns="0" wrap="square" tIns="0">
            <a:spAutoFit/>
          </a:bodyPr>
          <a:lstStyle/>
          <a:p>
            <a:pPr indent="-88900" lvl="0" marL="88900" marR="0" rtl="0" algn="l">
              <a:lnSpc>
                <a:spcPct val="100000"/>
              </a:lnSpc>
              <a:spcBef>
                <a:spcPts val="0"/>
              </a:spcBef>
              <a:spcAft>
                <a:spcPts val="0"/>
              </a:spcAft>
              <a:buClr>
                <a:schemeClr val="dk1"/>
              </a:buClr>
              <a:buSzPts val="800"/>
              <a:buFont typeface="Montserrat"/>
              <a:buChar char="•"/>
            </a:pPr>
            <a:r>
              <a:rPr lang="en" sz="800">
                <a:solidFill>
                  <a:schemeClr val="dk1"/>
                </a:solidFill>
                <a:latin typeface="Montserrat"/>
                <a:ea typeface="Montserrat"/>
                <a:cs typeface="Montserrat"/>
                <a:sym typeface="Montserrat"/>
              </a:rPr>
              <a:t>Requiring a location specific, price sensitive, quality bearing beauty or home service</a:t>
            </a:r>
            <a:endParaRPr sz="800">
              <a:solidFill>
                <a:schemeClr val="dk1"/>
              </a:solidFill>
              <a:latin typeface="Montserrat"/>
              <a:ea typeface="Montserrat"/>
              <a:cs typeface="Montserrat"/>
              <a:sym typeface="Montserrat"/>
            </a:endParaRPr>
          </a:p>
          <a:p>
            <a:pPr indent="-88900" lvl="0" marL="88900" marR="0" rtl="0" algn="l">
              <a:lnSpc>
                <a:spcPct val="100000"/>
              </a:lnSpc>
              <a:spcBef>
                <a:spcPts val="0"/>
              </a:spcBef>
              <a:spcAft>
                <a:spcPts val="0"/>
              </a:spcAft>
              <a:buClr>
                <a:schemeClr val="dk1"/>
              </a:buClr>
              <a:buSzPts val="800"/>
              <a:buFont typeface="Montserrat"/>
              <a:buChar char="•"/>
            </a:pPr>
            <a:r>
              <a:t/>
            </a:r>
            <a:endParaRPr sz="800">
              <a:solidFill>
                <a:schemeClr val="dk1"/>
              </a:solidFill>
              <a:latin typeface="Montserrat"/>
              <a:ea typeface="Montserrat"/>
              <a:cs typeface="Montserrat"/>
              <a:sym typeface="Montserrat"/>
            </a:endParaRPr>
          </a:p>
        </p:txBody>
      </p:sp>
      <p:sp>
        <p:nvSpPr>
          <p:cNvPr id="284" name="Google Shape;284;p31"/>
          <p:cNvSpPr txBox="1"/>
          <p:nvPr/>
        </p:nvSpPr>
        <p:spPr>
          <a:xfrm>
            <a:off x="1329104" y="1755800"/>
            <a:ext cx="1081200" cy="1248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chemeClr val="accent3"/>
              </a:buClr>
              <a:buSzPts val="900"/>
              <a:buFont typeface="Helvetica Neue"/>
              <a:buNone/>
            </a:pPr>
            <a:r>
              <a:rPr b="1" lang="en" sz="900">
                <a:solidFill>
                  <a:schemeClr val="dk1"/>
                </a:solidFill>
                <a:latin typeface="Montserrat"/>
                <a:ea typeface="Montserrat"/>
                <a:cs typeface="Montserrat"/>
                <a:sym typeface="Montserrat"/>
              </a:rPr>
              <a:t>USER</a:t>
            </a:r>
            <a:endParaRPr i="0" sz="500" u="none" cap="none" strike="noStrike">
              <a:solidFill>
                <a:schemeClr val="dk1"/>
              </a:solidFill>
              <a:latin typeface="Montserrat"/>
              <a:ea typeface="Montserrat"/>
              <a:cs typeface="Montserrat"/>
              <a:sym typeface="Montserrat"/>
            </a:endParaRPr>
          </a:p>
        </p:txBody>
      </p:sp>
      <p:pic>
        <p:nvPicPr>
          <p:cNvPr id="285" name="Google Shape;285;p31"/>
          <p:cNvPicPr preferRelativeResize="0"/>
          <p:nvPr/>
        </p:nvPicPr>
        <p:blipFill rotWithShape="1">
          <a:blip r:embed="rId3">
            <a:alphaModFix/>
          </a:blip>
          <a:srcRect b="0" l="35649" r="36573" t="0"/>
          <a:stretch/>
        </p:blipFill>
        <p:spPr>
          <a:xfrm>
            <a:off x="4007207" y="755746"/>
            <a:ext cx="818675" cy="982417"/>
          </a:xfrm>
          <a:prstGeom prst="rect">
            <a:avLst/>
          </a:prstGeom>
          <a:noFill/>
          <a:ln>
            <a:noFill/>
          </a:ln>
        </p:spPr>
      </p:pic>
      <p:pic>
        <p:nvPicPr>
          <p:cNvPr id="286" name="Google Shape;286;p31"/>
          <p:cNvPicPr preferRelativeResize="0"/>
          <p:nvPr/>
        </p:nvPicPr>
        <p:blipFill>
          <a:blip r:embed="rId4">
            <a:alphaModFix/>
          </a:blip>
          <a:stretch>
            <a:fillRect/>
          </a:stretch>
        </p:blipFill>
        <p:spPr>
          <a:xfrm>
            <a:off x="6218471" y="560761"/>
            <a:ext cx="1393974" cy="1393974"/>
          </a:xfrm>
          <a:prstGeom prst="rect">
            <a:avLst/>
          </a:prstGeom>
          <a:noFill/>
          <a:ln>
            <a:noFill/>
          </a:ln>
        </p:spPr>
      </p:pic>
      <p:pic>
        <p:nvPicPr>
          <p:cNvPr id="287" name="Google Shape;287;p31"/>
          <p:cNvPicPr preferRelativeResize="0"/>
          <p:nvPr/>
        </p:nvPicPr>
        <p:blipFill>
          <a:blip r:embed="rId5">
            <a:alphaModFix/>
          </a:blip>
          <a:stretch>
            <a:fillRect/>
          </a:stretch>
        </p:blipFill>
        <p:spPr>
          <a:xfrm>
            <a:off x="1463668" y="884450"/>
            <a:ext cx="818675" cy="818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aphicFrame>
        <p:nvGraphicFramePr>
          <p:cNvPr id="292" name="Google Shape;292;p32"/>
          <p:cNvGraphicFramePr/>
          <p:nvPr/>
        </p:nvGraphicFramePr>
        <p:xfrm>
          <a:off x="201573" y="2922958"/>
          <a:ext cx="3000000" cy="3000000"/>
        </p:xfrm>
        <a:graphic>
          <a:graphicData uri="http://schemas.openxmlformats.org/drawingml/2006/table">
            <a:tbl>
              <a:tblPr>
                <a:noFill/>
                <a:tableStyleId>{160846CD-537F-43AD-A37E-7C5B1A999EE6}</a:tableStyleId>
              </a:tblPr>
              <a:tblGrid>
                <a:gridCol w="1285575"/>
                <a:gridCol w="7244750"/>
              </a:tblGrid>
              <a:tr h="287700">
                <a:tc>
                  <a:txBody>
                    <a:bodyPr/>
                    <a:lstStyle/>
                    <a:p>
                      <a:pPr indent="0" lvl="0" marL="0" rtl="0" algn="l">
                        <a:lnSpc>
                          <a:spcPct val="115000"/>
                        </a:lnSpc>
                        <a:spcBef>
                          <a:spcPts val="0"/>
                        </a:spcBef>
                        <a:spcAft>
                          <a:spcPts val="0"/>
                        </a:spcAft>
                        <a:buNone/>
                      </a:pPr>
                      <a:r>
                        <a:rPr b="1" lang="en" sz="900"/>
                        <a:t>Trait</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900"/>
                        <a:t>Expression</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900"/>
                        <a:t>Cozy</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Soft, warm tones; gentle textures; rounded fonts</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900"/>
                        <a:t>Luxury</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Subtle metallics (champagne, gold, taupe); minimal aesthetic</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900"/>
                        <a:t>Home</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Natural materials, earthy bases (stone, beige, warm neutrals)</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900"/>
                        <a:t>Simple</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Clean layouts; whitespace; intuitive design</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98475">
                <a:tc>
                  <a:txBody>
                    <a:bodyPr/>
                    <a:lstStyle/>
                    <a:p>
                      <a:pPr indent="0" lvl="0" marL="0" rtl="0" algn="l">
                        <a:lnSpc>
                          <a:spcPct val="115000"/>
                        </a:lnSpc>
                        <a:spcBef>
                          <a:spcPts val="0"/>
                        </a:spcBef>
                        <a:spcAft>
                          <a:spcPts val="0"/>
                        </a:spcAft>
                        <a:buNone/>
                      </a:pPr>
                      <a:r>
                        <a:rPr b="1" lang="en" sz="900"/>
                        <a:t>Buzz-worthy</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900"/>
                        <a:t>Modern contrast element or pop color; sleek iconography; visual storytelling that photographs beautifully</a:t>
                      </a:r>
                      <a:endParaRPr sz="9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bl>
          </a:graphicData>
        </a:graphic>
      </p:graphicFrame>
      <p:sp>
        <p:nvSpPr>
          <p:cNvPr id="293" name="Google Shape;293;p32"/>
          <p:cNvSpPr txBox="1"/>
          <p:nvPr/>
        </p:nvSpPr>
        <p:spPr>
          <a:xfrm>
            <a:off x="5340525" y="2849925"/>
            <a:ext cx="3090300" cy="1785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100"/>
              <a:t>Veyya</a:t>
            </a:r>
            <a:r>
              <a:rPr lang="en" sz="1100"/>
              <a:t> represents </a:t>
            </a:r>
            <a:r>
              <a:rPr i="1" lang="en" sz="1100"/>
              <a:t>"Empowering Everyday Living"</a:t>
            </a:r>
            <a:r>
              <a:rPr lang="en" sz="1100"/>
              <a:t> — combining </a:t>
            </a:r>
            <a:r>
              <a:rPr i="1" lang="en" sz="1100"/>
              <a:t>luxury comfort</a:t>
            </a:r>
            <a:r>
              <a:rPr lang="en" sz="1100"/>
              <a:t>, </a:t>
            </a:r>
            <a:r>
              <a:rPr i="1" lang="en" sz="1100"/>
              <a:t>simplicity</a:t>
            </a:r>
            <a:r>
              <a:rPr lang="en" sz="1100"/>
              <a:t>, and </a:t>
            </a:r>
            <a:r>
              <a:rPr i="1" lang="en" sz="1100"/>
              <a:t>trust</a:t>
            </a:r>
            <a:r>
              <a:rPr lang="en" sz="1100"/>
              <a:t> within the home. It should feel </a:t>
            </a:r>
            <a:r>
              <a:rPr b="1" lang="en" sz="1100"/>
              <a:t>warm, elegant, and modern</a:t>
            </a:r>
            <a:r>
              <a:rPr lang="en" sz="1100"/>
              <a:t>, while standing out as </a:t>
            </a:r>
            <a:r>
              <a:rPr i="1" lang="en" sz="1100"/>
              <a:t>aspirational yet accessible</a:t>
            </a:r>
            <a:r>
              <a:rPr lang="en" sz="1100"/>
              <a:t>.</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400"/>
              </a:spcBef>
              <a:spcAft>
                <a:spcPts val="400"/>
              </a:spcAft>
              <a:buNone/>
            </a:pPr>
            <a:r>
              <a:t/>
            </a:r>
            <a:endParaRPr b="1" sz="1300"/>
          </a:p>
        </p:txBody>
      </p:sp>
      <p:sp>
        <p:nvSpPr>
          <p:cNvPr id="294" name="Google Shape;294;p32"/>
          <p:cNvSpPr txBox="1"/>
          <p:nvPr/>
        </p:nvSpPr>
        <p:spPr>
          <a:xfrm>
            <a:off x="152400" y="253805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100">
                <a:solidFill>
                  <a:schemeClr val="dk1"/>
                </a:solidFill>
              </a:rPr>
              <a:t>Brand Personality</a:t>
            </a:r>
            <a:endParaRPr b="1" sz="1100">
              <a:solidFill>
                <a:schemeClr val="dk1"/>
              </a:solidFill>
            </a:endParaRPr>
          </a:p>
        </p:txBody>
      </p:sp>
      <p:sp>
        <p:nvSpPr>
          <p:cNvPr id="295" name="Google Shape;295;p32"/>
          <p:cNvSpPr txBox="1"/>
          <p:nvPr/>
        </p:nvSpPr>
        <p:spPr>
          <a:xfrm>
            <a:off x="201575" y="51854"/>
            <a:ext cx="8436600" cy="294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100"/>
              <a:t> notes:</a:t>
            </a:r>
            <a:endParaRPr b="1" sz="1100"/>
          </a:p>
          <a:p>
            <a:pPr indent="-298450" lvl="0" marL="457200" rtl="0" algn="l">
              <a:lnSpc>
                <a:spcPct val="115000"/>
              </a:lnSpc>
              <a:spcBef>
                <a:spcPts val="1200"/>
              </a:spcBef>
              <a:spcAft>
                <a:spcPts val="0"/>
              </a:spcAft>
              <a:buSzPts val="1100"/>
              <a:buChar char="-"/>
            </a:pPr>
            <a:r>
              <a:rPr lang="en" sz="1100"/>
              <a:t>All of the colour palettes depict the below from your original brief but behind them is some meaning - exuding luxury, the luxury of time and the manifestation of other things you can be doing when you’re day to to errands are taken care of, you don’t need to commute for your beauty routine or spend the time researching providers.</a:t>
            </a:r>
            <a:endParaRPr sz="1100"/>
          </a:p>
          <a:p>
            <a:pPr indent="-298450" lvl="0" marL="457200" rtl="0" algn="l">
              <a:lnSpc>
                <a:spcPct val="115000"/>
              </a:lnSpc>
              <a:spcBef>
                <a:spcPts val="0"/>
              </a:spcBef>
              <a:spcAft>
                <a:spcPts val="0"/>
              </a:spcAft>
              <a:buSzPts val="1100"/>
              <a:buChar char="-"/>
            </a:pPr>
            <a:r>
              <a:rPr lang="en" sz="1100"/>
              <a:t>The colours are timeless but I like the idea of bringing modern / boujis edge to your content through aspirational </a:t>
            </a:r>
            <a:r>
              <a:rPr lang="en" sz="1100"/>
              <a:t>lifestyle</a:t>
            </a:r>
            <a:r>
              <a:rPr lang="en" sz="1100"/>
              <a:t> visuals - similar to the luxury moodboards i made when exploring colour inspo.</a:t>
            </a:r>
            <a:endParaRPr sz="1100"/>
          </a:p>
          <a:p>
            <a:pPr indent="-298450" lvl="0" marL="457200" rtl="0" algn="l">
              <a:lnSpc>
                <a:spcPct val="115000"/>
              </a:lnSpc>
              <a:spcBef>
                <a:spcPts val="0"/>
              </a:spcBef>
              <a:spcAft>
                <a:spcPts val="0"/>
              </a:spcAft>
              <a:buSzPts val="1100"/>
              <a:buChar char="-"/>
            </a:pPr>
            <a:r>
              <a:rPr lang="en" sz="1100"/>
              <a:t>Logo and font options are basic options available for free but can be easily upgraded later. I personally like something softer, not so thin and feel lower case can work well.</a:t>
            </a:r>
            <a:endParaRPr sz="1100"/>
          </a:p>
          <a:p>
            <a:pPr indent="-298450" lvl="0" marL="457200" rtl="0" algn="l">
              <a:lnSpc>
                <a:spcPct val="115000"/>
              </a:lnSpc>
              <a:spcBef>
                <a:spcPts val="0"/>
              </a:spcBef>
              <a:spcAft>
                <a:spcPts val="0"/>
              </a:spcAft>
              <a:buSzPts val="1100"/>
              <a:buChar char="-"/>
            </a:pPr>
            <a:r>
              <a:rPr lang="en" sz="1100"/>
              <a:t>I love the idea of tying back to the name origin with the word mark in the logo - also feel it gives a little something if you don’t want to invest in custom logo / font.</a:t>
            </a:r>
            <a:endParaRPr sz="1100"/>
          </a:p>
          <a:p>
            <a:pPr indent="-298450" lvl="0" marL="457200" rtl="0" algn="l">
              <a:lnSpc>
                <a:spcPct val="115000"/>
              </a:lnSpc>
              <a:spcBef>
                <a:spcPts val="0"/>
              </a:spcBef>
              <a:spcAft>
                <a:spcPts val="0"/>
              </a:spcAft>
              <a:buSzPts val="1100"/>
              <a:buChar char="-"/>
            </a:pPr>
            <a:r>
              <a:rPr lang="en" sz="1100"/>
              <a:t>Next steps: shortlist colour and font, logo options and I will start to mock up how it can look on slides.</a:t>
            </a:r>
            <a:endParaRPr sz="1100"/>
          </a:p>
          <a:p>
            <a:pPr indent="0" lvl="0" marL="0" rtl="0" algn="l">
              <a:lnSpc>
                <a:spcPct val="115000"/>
              </a:lnSpc>
              <a:spcBef>
                <a:spcPts val="1200"/>
              </a:spcBef>
              <a:spcAft>
                <a:spcPts val="0"/>
              </a:spcAft>
              <a:buNone/>
            </a:pPr>
            <a:r>
              <a:rPr b="1" lang="en" sz="1100"/>
              <a:t>—--------------------------------------------------------------------------------------------------------</a:t>
            </a:r>
            <a:r>
              <a:rPr b="1" lang="en" sz="1100">
                <a:solidFill>
                  <a:schemeClr val="dk1"/>
                </a:solidFill>
              </a:rPr>
              <a:t>--------------------------------------------</a:t>
            </a:r>
            <a:endParaRPr b="1" sz="1300">
              <a:solidFill>
                <a:schemeClr val="dk1"/>
              </a:solidFill>
            </a:endParaRPr>
          </a:p>
          <a:p>
            <a:pPr indent="0" lvl="0" marL="0" rtl="0" algn="l">
              <a:lnSpc>
                <a:spcPct val="115000"/>
              </a:lnSpc>
              <a:spcBef>
                <a:spcPts val="1200"/>
              </a:spcBef>
              <a:spcAft>
                <a:spcPts val="1200"/>
              </a:spcAft>
              <a:buNone/>
            </a:pPr>
            <a:r>
              <a:t/>
            </a:r>
            <a:endParaRPr b="1"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CC"/>
        </a:solidFill>
      </p:bgPr>
    </p:bg>
    <p:spTree>
      <p:nvGrpSpPr>
        <p:cNvPr id="299" name="Shape 299"/>
        <p:cNvGrpSpPr/>
        <p:nvPr/>
      </p:nvGrpSpPr>
      <p:grpSpPr>
        <a:xfrm>
          <a:off x="0" y="0"/>
          <a:ext cx="0" cy="0"/>
          <a:chOff x="0" y="0"/>
          <a:chExt cx="0" cy="0"/>
        </a:xfrm>
      </p:grpSpPr>
      <p:sp>
        <p:nvSpPr>
          <p:cNvPr id="300" name="Google Shape;300;p33"/>
          <p:cNvSpPr txBox="1"/>
          <p:nvPr/>
        </p:nvSpPr>
        <p:spPr>
          <a:xfrm>
            <a:off x="571750" y="744575"/>
            <a:ext cx="7917600" cy="330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chemeClr val="dk1"/>
                </a:solidFill>
              </a:rPr>
              <a:t>For those who…</a:t>
            </a:r>
            <a:endParaRPr b="1" sz="1900">
              <a:solidFill>
                <a:schemeClr val="dk1"/>
              </a:solidFill>
            </a:endParaRPr>
          </a:p>
          <a:p>
            <a:pPr indent="0" lvl="0" marL="0" rtl="0" algn="l">
              <a:lnSpc>
                <a:spcPct val="115000"/>
              </a:lnSpc>
              <a:spcBef>
                <a:spcPts val="0"/>
              </a:spcBef>
              <a:spcAft>
                <a:spcPts val="0"/>
              </a:spcAft>
              <a:buNone/>
            </a:pPr>
            <a:r>
              <a:rPr b="1" lang="en" sz="1900">
                <a:solidFill>
                  <a:schemeClr val="dk1"/>
                </a:solidFill>
              </a:rPr>
              <a:t>Live a busy life</a:t>
            </a:r>
            <a:endParaRPr b="1" sz="1900">
              <a:solidFill>
                <a:schemeClr val="dk1"/>
              </a:solidFill>
            </a:endParaRPr>
          </a:p>
          <a:p>
            <a:pPr indent="0" lvl="0" marL="0" rtl="0" algn="l">
              <a:lnSpc>
                <a:spcPct val="115000"/>
              </a:lnSpc>
              <a:spcBef>
                <a:spcPts val="0"/>
              </a:spcBef>
              <a:spcAft>
                <a:spcPts val="0"/>
              </a:spcAft>
              <a:buNone/>
            </a:pPr>
            <a:r>
              <a:rPr b="1" lang="en" sz="1900">
                <a:solidFill>
                  <a:schemeClr val="dk1"/>
                </a:solidFill>
              </a:rPr>
              <a:t>Know that time is a luxury</a:t>
            </a:r>
            <a:endParaRPr b="1" sz="1900">
              <a:solidFill>
                <a:schemeClr val="dk1"/>
              </a:solidFill>
            </a:endParaRPr>
          </a:p>
          <a:p>
            <a:pPr indent="0" lvl="0" marL="0" rtl="0" algn="l">
              <a:lnSpc>
                <a:spcPct val="115000"/>
              </a:lnSpc>
              <a:spcBef>
                <a:spcPts val="0"/>
              </a:spcBef>
              <a:spcAft>
                <a:spcPts val="0"/>
              </a:spcAft>
              <a:buNone/>
            </a:pPr>
            <a:r>
              <a:rPr b="1" lang="en" sz="1900">
                <a:solidFill>
                  <a:schemeClr val="dk1"/>
                </a:solidFill>
              </a:rPr>
              <a:t>Know what they want</a:t>
            </a:r>
            <a:endParaRPr b="1" sz="1900">
              <a:solidFill>
                <a:schemeClr val="dk1"/>
              </a:solidFill>
            </a:endParaRPr>
          </a:p>
          <a:p>
            <a:pPr indent="0" lvl="0" marL="0" rtl="0" algn="l">
              <a:lnSpc>
                <a:spcPct val="115000"/>
              </a:lnSpc>
              <a:spcBef>
                <a:spcPts val="0"/>
              </a:spcBef>
              <a:spcAft>
                <a:spcPts val="0"/>
              </a:spcAft>
              <a:buNone/>
            </a:pPr>
            <a:r>
              <a:rPr b="1" lang="en" sz="1900">
                <a:solidFill>
                  <a:schemeClr val="dk1"/>
                </a:solidFill>
              </a:rPr>
              <a:t>Don’t settle for second </a:t>
            </a:r>
            <a:endParaRPr b="1" sz="1900">
              <a:solidFill>
                <a:schemeClr val="dk1"/>
              </a:solidFill>
            </a:endParaRPr>
          </a:p>
          <a:p>
            <a:pPr indent="0" lvl="0" marL="0" rtl="0" algn="l">
              <a:lnSpc>
                <a:spcPct val="115000"/>
              </a:lnSpc>
              <a:spcBef>
                <a:spcPts val="0"/>
              </a:spcBef>
              <a:spcAft>
                <a:spcPts val="0"/>
              </a:spcAft>
              <a:buNone/>
            </a:pPr>
            <a:r>
              <a:rPr b="1" lang="en" sz="1900">
                <a:solidFill>
                  <a:schemeClr val="dk1"/>
                </a:solidFill>
              </a:rPr>
              <a:t>And only trust the best</a:t>
            </a:r>
            <a:endParaRPr b="1" sz="1900">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br>
              <a:rPr b="1" lang="en">
                <a:solidFill>
                  <a:schemeClr val="dk1"/>
                </a:solidFill>
              </a:rPr>
            </a:br>
            <a:r>
              <a:rPr b="1" lang="en" sz="1500">
                <a:solidFill>
                  <a:schemeClr val="dk1"/>
                </a:solidFill>
              </a:rPr>
              <a:t>They trust </a:t>
            </a:r>
            <a:r>
              <a:rPr b="1" lang="en" sz="1800">
                <a:solidFill>
                  <a:schemeClr val="dk1"/>
                </a:solidFill>
              </a:rPr>
              <a:t>Veyya</a:t>
            </a:r>
            <a:endParaRPr b="1" sz="1800">
              <a:solidFill>
                <a:schemeClr val="dk1"/>
              </a:solidFill>
            </a:endParaRPr>
          </a:p>
          <a:p>
            <a:pPr indent="0" lvl="0" marL="0" rtl="0" algn="ctr">
              <a:lnSpc>
                <a:spcPct val="115000"/>
              </a:lnSpc>
              <a:spcBef>
                <a:spcPts val="0"/>
              </a:spcBef>
              <a:spcAft>
                <a:spcPts val="0"/>
              </a:spcAft>
              <a:buNone/>
            </a:pPr>
            <a:r>
              <a:t/>
            </a:r>
            <a:endParaRPr b="1" sz="19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CC"/>
        </a:solidFill>
      </p:bgPr>
    </p:bg>
    <p:spTree>
      <p:nvGrpSpPr>
        <p:cNvPr id="304" name="Shape 304"/>
        <p:cNvGrpSpPr/>
        <p:nvPr/>
      </p:nvGrpSpPr>
      <p:grpSpPr>
        <a:xfrm>
          <a:off x="0" y="0"/>
          <a:ext cx="0" cy="0"/>
          <a:chOff x="0" y="0"/>
          <a:chExt cx="0" cy="0"/>
        </a:xfrm>
      </p:grpSpPr>
      <p:sp>
        <p:nvSpPr>
          <p:cNvPr id="305" name="Google Shape;305;p34"/>
          <p:cNvSpPr txBox="1"/>
          <p:nvPr/>
        </p:nvSpPr>
        <p:spPr>
          <a:xfrm>
            <a:off x="571750" y="744575"/>
            <a:ext cx="7653000" cy="36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chemeClr val="dk1"/>
                </a:solidFill>
                <a:latin typeface="Montserrat"/>
                <a:ea typeface="Montserrat"/>
                <a:cs typeface="Montserrat"/>
                <a:sym typeface="Montserrat"/>
              </a:rPr>
              <a:t>Veyya </a:t>
            </a:r>
            <a:endParaRPr b="1" sz="19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900">
                <a:solidFill>
                  <a:schemeClr val="dk1"/>
                </a:solidFill>
                <a:latin typeface="Montserrat"/>
                <a:ea typeface="Montserrat"/>
                <a:cs typeface="Montserrat"/>
                <a:sym typeface="Montserrat"/>
              </a:rPr>
              <a:t>Veda वेद  </a:t>
            </a:r>
            <a:r>
              <a:rPr lang="en" sz="1900">
                <a:solidFill>
                  <a:schemeClr val="dk1"/>
                </a:solidFill>
                <a:latin typeface="Montserrat"/>
                <a:ea typeface="Montserrat"/>
                <a:cs typeface="Montserrat"/>
                <a:sym typeface="Montserrat"/>
              </a:rPr>
              <a:t>🤝🏼</a:t>
            </a:r>
            <a:r>
              <a:rPr b="1" lang="en" sz="1900">
                <a:solidFill>
                  <a:schemeClr val="dk1"/>
                </a:solidFill>
                <a:latin typeface="Montserrat"/>
                <a:ea typeface="Montserrat"/>
                <a:cs typeface="Montserrat"/>
                <a:sym typeface="Montserrat"/>
              </a:rPr>
              <a:t> sahāya सहाय</a:t>
            </a:r>
            <a:endParaRPr b="1" sz="19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300">
                <a:solidFill>
                  <a:schemeClr val="dk1"/>
                </a:solidFill>
                <a:latin typeface="Montserrat"/>
                <a:ea typeface="Montserrat"/>
                <a:cs typeface="Montserrat"/>
                <a:sym typeface="Montserrat"/>
              </a:rPr>
              <a:t>From the Sanskrit words Veda (knowledge) and Sayāya (companion, helper or ally) comes Veyya.</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300">
                <a:solidFill>
                  <a:schemeClr val="dk1"/>
                </a:solidFill>
                <a:latin typeface="Montserrat"/>
                <a:ea typeface="Montserrat"/>
                <a:cs typeface="Montserrat"/>
                <a:sym typeface="Montserrat"/>
              </a:rPr>
              <a:t>Your trusted </a:t>
            </a:r>
            <a:r>
              <a:rPr b="1" i="1" lang="en" sz="1300">
                <a:solidFill>
                  <a:schemeClr val="dk1"/>
                </a:solidFill>
                <a:latin typeface="Montserrat"/>
                <a:ea typeface="Montserrat"/>
                <a:cs typeface="Montserrat"/>
                <a:sym typeface="Montserrat"/>
              </a:rPr>
              <a:t>expert</a:t>
            </a:r>
            <a:r>
              <a:rPr b="1" lang="en" sz="1300">
                <a:solidFill>
                  <a:schemeClr val="dk1"/>
                </a:solidFill>
                <a:latin typeface="Montserrat"/>
                <a:ea typeface="Montserrat"/>
                <a:cs typeface="Montserrat"/>
                <a:sym typeface="Montserrat"/>
              </a:rPr>
              <a:t>. </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300">
                <a:solidFill>
                  <a:schemeClr val="dk1"/>
                </a:solidFill>
                <a:latin typeface="Montserrat"/>
                <a:ea typeface="Montserrat"/>
                <a:cs typeface="Montserrat"/>
                <a:sym typeface="Montserrat"/>
              </a:rPr>
              <a:t>Your </a:t>
            </a:r>
            <a:r>
              <a:rPr b="1" i="1" lang="en" sz="1300">
                <a:solidFill>
                  <a:schemeClr val="dk1"/>
                </a:solidFill>
                <a:latin typeface="Montserrat"/>
                <a:ea typeface="Montserrat"/>
                <a:cs typeface="Montserrat"/>
                <a:sym typeface="Montserrat"/>
              </a:rPr>
              <a:t>confidant</a:t>
            </a:r>
            <a:r>
              <a:rPr b="1" lang="en" sz="1300">
                <a:solidFill>
                  <a:schemeClr val="dk1"/>
                </a:solidFill>
                <a:latin typeface="Montserrat"/>
                <a:ea typeface="Montserrat"/>
                <a:cs typeface="Montserrat"/>
                <a:sym typeface="Montserrat"/>
              </a:rPr>
              <a:t>. </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300">
                <a:solidFill>
                  <a:schemeClr val="dk1"/>
                </a:solidFill>
                <a:latin typeface="Montserrat"/>
                <a:ea typeface="Montserrat"/>
                <a:cs typeface="Montserrat"/>
                <a:sym typeface="Montserrat"/>
              </a:rPr>
              <a:t>Your </a:t>
            </a:r>
            <a:r>
              <a:rPr b="1" i="1" lang="en" sz="1300">
                <a:solidFill>
                  <a:schemeClr val="dk1"/>
                </a:solidFill>
                <a:latin typeface="Montserrat"/>
                <a:ea typeface="Montserrat"/>
                <a:cs typeface="Montserrat"/>
                <a:sym typeface="Montserrat"/>
              </a:rPr>
              <a:t>ally</a:t>
            </a:r>
            <a:r>
              <a:rPr b="1" lang="en" sz="1300">
                <a:solidFill>
                  <a:schemeClr val="dk1"/>
                </a:solidFill>
                <a:latin typeface="Montserrat"/>
                <a:ea typeface="Montserrat"/>
                <a:cs typeface="Montserrat"/>
                <a:sym typeface="Montserrat"/>
              </a:rPr>
              <a:t>.</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br>
              <a:rPr b="1" lang="en" sz="1300">
                <a:solidFill>
                  <a:schemeClr val="dk1"/>
                </a:solidFill>
                <a:latin typeface="Montserrat"/>
                <a:ea typeface="Montserrat"/>
                <a:cs typeface="Montserrat"/>
                <a:sym typeface="Montserrat"/>
              </a:rPr>
            </a:br>
            <a:r>
              <a:rPr b="1" lang="en" sz="1300">
                <a:solidFill>
                  <a:schemeClr val="dk1"/>
                </a:solidFill>
                <a:latin typeface="Montserrat"/>
                <a:ea typeface="Montserrat"/>
                <a:cs typeface="Montserrat"/>
                <a:sym typeface="Montserrat"/>
              </a:rPr>
              <a:t>Premium services for your busy lifestyle, all from the comfort of your home.</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300">
                <a:solidFill>
                  <a:schemeClr val="dk1"/>
                </a:solidFill>
                <a:latin typeface="Montserrat"/>
                <a:ea typeface="Montserrat"/>
                <a:cs typeface="Montserrat"/>
                <a:sym typeface="Montserrat"/>
              </a:rPr>
              <a:t>We offer more than just convenience. We curate, try and test the best in the business so you don’t have to.</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300">
                <a:solidFill>
                  <a:schemeClr val="dk1"/>
                </a:solidFill>
                <a:latin typeface="Montserrat"/>
                <a:ea typeface="Montserrat"/>
                <a:cs typeface="Montserrat"/>
                <a:sym typeface="Montserrat"/>
              </a:rPr>
              <a:t>Time poor? No worries! We offer early morning and late night, at a location that is convenient to you.</a:t>
            </a:r>
            <a:endParaRPr b="1" sz="13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1800">
              <a:solidFill>
                <a:schemeClr val="dk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3CC"/>
        </a:solidFill>
      </p:bgPr>
    </p:bg>
    <p:spTree>
      <p:nvGrpSpPr>
        <p:cNvPr id="98" name="Shape 98"/>
        <p:cNvGrpSpPr/>
        <p:nvPr/>
      </p:nvGrpSpPr>
      <p:grpSpPr>
        <a:xfrm>
          <a:off x="0" y="0"/>
          <a:ext cx="0" cy="0"/>
          <a:chOff x="0" y="0"/>
          <a:chExt cx="0" cy="0"/>
        </a:xfrm>
      </p:grpSpPr>
      <p:sp>
        <p:nvSpPr>
          <p:cNvPr id="99" name="Google Shape;99;p17"/>
          <p:cNvSpPr txBox="1"/>
          <p:nvPr/>
        </p:nvSpPr>
        <p:spPr>
          <a:xfrm>
            <a:off x="571500" y="610250"/>
            <a:ext cx="3665700" cy="407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chemeClr val="dk1"/>
                </a:solidFill>
                <a:latin typeface="Montserrat"/>
                <a:ea typeface="Montserrat"/>
                <a:cs typeface="Montserrat"/>
                <a:sym typeface="Montserrat"/>
              </a:rPr>
              <a:t>Veyya </a:t>
            </a:r>
            <a:endParaRPr b="1" sz="19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900">
                <a:solidFill>
                  <a:schemeClr val="dk1"/>
                </a:solidFill>
                <a:latin typeface="Montserrat"/>
                <a:ea typeface="Montserrat"/>
                <a:cs typeface="Montserrat"/>
                <a:sym typeface="Montserrat"/>
              </a:rPr>
              <a:t>Veda वेद  </a:t>
            </a:r>
            <a:r>
              <a:rPr lang="en" sz="1900">
                <a:solidFill>
                  <a:schemeClr val="dk1"/>
                </a:solidFill>
                <a:latin typeface="Montserrat"/>
                <a:ea typeface="Montserrat"/>
                <a:cs typeface="Montserrat"/>
                <a:sym typeface="Montserrat"/>
              </a:rPr>
              <a:t>🤝🏼</a:t>
            </a:r>
            <a:r>
              <a:rPr b="1" lang="en" sz="1900">
                <a:solidFill>
                  <a:schemeClr val="dk1"/>
                </a:solidFill>
                <a:latin typeface="Montserrat"/>
                <a:ea typeface="Montserrat"/>
                <a:cs typeface="Montserrat"/>
                <a:sym typeface="Montserrat"/>
              </a:rPr>
              <a:t> sahāya सहाय</a:t>
            </a:r>
            <a:endParaRPr b="1" sz="19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chemeClr val="dk1"/>
                </a:solidFill>
                <a:latin typeface="Montserrat"/>
                <a:ea typeface="Montserrat"/>
                <a:cs typeface="Montserrat"/>
                <a:sym typeface="Montserrat"/>
              </a:rPr>
              <a:t>From the Sanskrit words Veda (knowledge) and Sayāya (companion, helper or ally) </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a:solidFill>
                  <a:schemeClr val="dk1"/>
                </a:solidFill>
                <a:latin typeface="Montserrat"/>
                <a:ea typeface="Montserrat"/>
                <a:cs typeface="Montserrat"/>
                <a:sym typeface="Montserrat"/>
              </a:rPr>
              <a:t>We introduce you to Veyya.</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200">
                <a:solidFill>
                  <a:schemeClr val="dk1"/>
                </a:solidFill>
                <a:latin typeface="Montserrat"/>
                <a:ea typeface="Montserrat"/>
                <a:cs typeface="Montserrat"/>
                <a:sym typeface="Montserrat"/>
              </a:rPr>
              <a:t>Your trusted </a:t>
            </a:r>
            <a:r>
              <a:rPr b="1" i="1" lang="en" sz="1200">
                <a:solidFill>
                  <a:schemeClr val="dk1"/>
                </a:solidFill>
                <a:latin typeface="Montserrat"/>
                <a:ea typeface="Montserrat"/>
                <a:cs typeface="Montserrat"/>
                <a:sym typeface="Montserrat"/>
              </a:rPr>
              <a:t>expert</a:t>
            </a:r>
            <a:r>
              <a:rPr b="1"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200">
                <a:solidFill>
                  <a:schemeClr val="dk1"/>
                </a:solidFill>
                <a:latin typeface="Montserrat"/>
                <a:ea typeface="Montserrat"/>
                <a:cs typeface="Montserrat"/>
                <a:sym typeface="Montserrat"/>
              </a:rPr>
              <a:t>Your </a:t>
            </a:r>
            <a:r>
              <a:rPr b="1" i="1" lang="en" sz="1200">
                <a:solidFill>
                  <a:schemeClr val="dk1"/>
                </a:solidFill>
                <a:latin typeface="Montserrat"/>
                <a:ea typeface="Montserrat"/>
                <a:cs typeface="Montserrat"/>
                <a:sym typeface="Montserrat"/>
              </a:rPr>
              <a:t>confidant</a:t>
            </a:r>
            <a:r>
              <a:rPr b="1" lang="en" sz="1200">
                <a:solidFill>
                  <a:schemeClr val="dk1"/>
                </a:solidFill>
                <a:latin typeface="Montserrat"/>
                <a:ea typeface="Montserrat"/>
                <a:cs typeface="Montserrat"/>
                <a:sym typeface="Montserrat"/>
              </a:rPr>
              <a:t>. </a:t>
            </a:r>
            <a:endParaRPr b="1"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200">
                <a:solidFill>
                  <a:schemeClr val="dk1"/>
                </a:solidFill>
                <a:latin typeface="Montserrat"/>
                <a:ea typeface="Montserrat"/>
                <a:cs typeface="Montserrat"/>
                <a:sym typeface="Montserrat"/>
              </a:rPr>
              <a:t>Your </a:t>
            </a:r>
            <a:r>
              <a:rPr b="1" i="1" lang="en" sz="1200">
                <a:solidFill>
                  <a:schemeClr val="dk1"/>
                </a:solidFill>
                <a:latin typeface="Montserrat"/>
                <a:ea typeface="Montserrat"/>
                <a:cs typeface="Montserrat"/>
                <a:sym typeface="Montserrat"/>
              </a:rPr>
              <a:t>ally</a:t>
            </a:r>
            <a:r>
              <a:rPr b="1" lang="en" sz="1200">
                <a:solidFill>
                  <a:schemeClr val="dk1"/>
                </a:solidFill>
                <a:latin typeface="Montserrat"/>
                <a:ea typeface="Montserrat"/>
                <a:cs typeface="Montserrat"/>
                <a:sym typeface="Montserrat"/>
              </a:rPr>
              <a:t>.</a:t>
            </a:r>
            <a:endParaRPr b="1"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en" sz="1100">
                <a:solidFill>
                  <a:schemeClr val="dk1"/>
                </a:solidFill>
                <a:latin typeface="Montserrat"/>
                <a:ea typeface="Montserrat"/>
                <a:cs typeface="Montserrat"/>
                <a:sym typeface="Montserrat"/>
              </a:rPr>
              <a:t>Premium services for your busy lifestyle, all from the comfort of your home.</a:t>
            </a:r>
            <a:endParaRPr b="1"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800">
              <a:solidFill>
                <a:schemeClr val="dk1"/>
              </a:solidFill>
              <a:latin typeface="Montserrat"/>
              <a:ea typeface="Montserrat"/>
              <a:cs typeface="Montserrat"/>
              <a:sym typeface="Montserrat"/>
            </a:endParaRPr>
          </a:p>
        </p:txBody>
      </p:sp>
      <p:pic>
        <p:nvPicPr>
          <p:cNvPr id="100" name="Google Shape;100;p17" title="press_for_services_square.gif"/>
          <p:cNvPicPr preferRelativeResize="0"/>
          <p:nvPr/>
        </p:nvPicPr>
        <p:blipFill rotWithShape="1">
          <a:blip r:embed="rId3">
            <a:alphaModFix/>
          </a:blip>
          <a:srcRect b="8050" l="0" r="17239" t="-8050"/>
          <a:stretch/>
        </p:blipFill>
        <p:spPr>
          <a:xfrm>
            <a:off x="4591500" y="-538550"/>
            <a:ext cx="4702674" cy="56820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5"/>
          <p:cNvPicPr preferRelativeResize="0"/>
          <p:nvPr/>
        </p:nvPicPr>
        <p:blipFill>
          <a:blip r:embed="rId3">
            <a:alphaModFix/>
          </a:blip>
          <a:stretch>
            <a:fillRect/>
          </a:stretch>
        </p:blipFill>
        <p:spPr>
          <a:xfrm>
            <a:off x="2358909" y="-8050"/>
            <a:ext cx="2135524" cy="2669426"/>
          </a:xfrm>
          <a:prstGeom prst="rect">
            <a:avLst/>
          </a:prstGeom>
          <a:noFill/>
          <a:ln>
            <a:noFill/>
          </a:ln>
        </p:spPr>
      </p:pic>
      <p:pic>
        <p:nvPicPr>
          <p:cNvPr id="311" name="Google Shape;311;p35"/>
          <p:cNvPicPr preferRelativeResize="0"/>
          <p:nvPr/>
        </p:nvPicPr>
        <p:blipFill rotWithShape="1">
          <a:blip r:embed="rId4">
            <a:alphaModFix/>
          </a:blip>
          <a:srcRect b="-6449" l="0" r="0" t="6450"/>
          <a:stretch/>
        </p:blipFill>
        <p:spPr>
          <a:xfrm>
            <a:off x="0" y="-90037"/>
            <a:ext cx="2358901" cy="2946445"/>
          </a:xfrm>
          <a:prstGeom prst="rect">
            <a:avLst/>
          </a:prstGeom>
          <a:noFill/>
          <a:ln>
            <a:noFill/>
          </a:ln>
        </p:spPr>
      </p:pic>
      <p:pic>
        <p:nvPicPr>
          <p:cNvPr id="312" name="Google Shape;312;p35"/>
          <p:cNvPicPr preferRelativeResize="0"/>
          <p:nvPr/>
        </p:nvPicPr>
        <p:blipFill>
          <a:blip r:embed="rId5">
            <a:alphaModFix/>
          </a:blip>
          <a:stretch>
            <a:fillRect/>
          </a:stretch>
        </p:blipFill>
        <p:spPr>
          <a:xfrm>
            <a:off x="10223600" y="243725"/>
            <a:ext cx="1737150" cy="2602642"/>
          </a:xfrm>
          <a:prstGeom prst="rect">
            <a:avLst/>
          </a:prstGeom>
          <a:noFill/>
          <a:ln>
            <a:noFill/>
          </a:ln>
        </p:spPr>
      </p:pic>
      <p:pic>
        <p:nvPicPr>
          <p:cNvPr id="313" name="Google Shape;313;p35"/>
          <p:cNvPicPr preferRelativeResize="0"/>
          <p:nvPr/>
        </p:nvPicPr>
        <p:blipFill rotWithShape="1">
          <a:blip r:embed="rId6">
            <a:alphaModFix/>
          </a:blip>
          <a:srcRect b="759" l="0" r="0" t="-760"/>
          <a:stretch/>
        </p:blipFill>
        <p:spPr>
          <a:xfrm>
            <a:off x="0" y="2571743"/>
            <a:ext cx="1737150" cy="2608206"/>
          </a:xfrm>
          <a:prstGeom prst="rect">
            <a:avLst/>
          </a:prstGeom>
          <a:noFill/>
          <a:ln>
            <a:noFill/>
          </a:ln>
        </p:spPr>
      </p:pic>
      <p:pic>
        <p:nvPicPr>
          <p:cNvPr id="314" name="Google Shape;314;p35"/>
          <p:cNvPicPr preferRelativeResize="0"/>
          <p:nvPr/>
        </p:nvPicPr>
        <p:blipFill>
          <a:blip r:embed="rId7">
            <a:alphaModFix/>
          </a:blip>
          <a:stretch>
            <a:fillRect/>
          </a:stretch>
        </p:blipFill>
        <p:spPr>
          <a:xfrm>
            <a:off x="-1907925" y="786775"/>
            <a:ext cx="1662050" cy="2953748"/>
          </a:xfrm>
          <a:prstGeom prst="rect">
            <a:avLst/>
          </a:prstGeom>
          <a:noFill/>
          <a:ln>
            <a:noFill/>
          </a:ln>
        </p:spPr>
      </p:pic>
      <p:sp>
        <p:nvSpPr>
          <p:cNvPr id="315" name="Google Shape;315;p35"/>
          <p:cNvSpPr txBox="1"/>
          <p:nvPr/>
        </p:nvSpPr>
        <p:spPr>
          <a:xfrm>
            <a:off x="109525" y="95500"/>
            <a:ext cx="23589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chemeClr val="lt1"/>
                </a:solidFill>
              </a:rPr>
              <a:t>Luxury Lifestyle</a:t>
            </a:r>
            <a:endParaRPr b="1" sz="1900">
              <a:solidFill>
                <a:schemeClr val="lt1"/>
              </a:solidFill>
            </a:endParaRPr>
          </a:p>
          <a:p>
            <a:pPr indent="0" lvl="0" marL="0" rtl="0" algn="ctr">
              <a:lnSpc>
                <a:spcPct val="115000"/>
              </a:lnSpc>
              <a:spcBef>
                <a:spcPts val="0"/>
              </a:spcBef>
              <a:spcAft>
                <a:spcPts val="0"/>
              </a:spcAft>
              <a:buNone/>
            </a:pPr>
            <a:r>
              <a:t/>
            </a:r>
            <a:endParaRPr b="1" sz="1900">
              <a:solidFill>
                <a:schemeClr val="lt1"/>
              </a:solidFill>
            </a:endParaRPr>
          </a:p>
        </p:txBody>
      </p:sp>
      <p:pic>
        <p:nvPicPr>
          <p:cNvPr id="316" name="Google Shape;316;p35"/>
          <p:cNvPicPr preferRelativeResize="0"/>
          <p:nvPr/>
        </p:nvPicPr>
        <p:blipFill rotWithShape="1">
          <a:blip r:embed="rId8">
            <a:alphaModFix/>
          </a:blip>
          <a:srcRect b="13770" l="-13287" r="27058" t="0"/>
          <a:stretch/>
        </p:blipFill>
        <p:spPr>
          <a:xfrm>
            <a:off x="5749950" y="-48050"/>
            <a:ext cx="1908301" cy="2862476"/>
          </a:xfrm>
          <a:prstGeom prst="rect">
            <a:avLst/>
          </a:prstGeom>
          <a:noFill/>
          <a:ln>
            <a:noFill/>
          </a:ln>
        </p:spPr>
      </p:pic>
      <p:pic>
        <p:nvPicPr>
          <p:cNvPr id="317" name="Google Shape;317;p35"/>
          <p:cNvPicPr preferRelativeResize="0"/>
          <p:nvPr/>
        </p:nvPicPr>
        <p:blipFill>
          <a:blip r:embed="rId9">
            <a:alphaModFix/>
          </a:blip>
          <a:stretch>
            <a:fillRect/>
          </a:stretch>
        </p:blipFill>
        <p:spPr>
          <a:xfrm>
            <a:off x="1737152" y="2533650"/>
            <a:ext cx="2358900" cy="2830669"/>
          </a:xfrm>
          <a:prstGeom prst="rect">
            <a:avLst/>
          </a:prstGeom>
          <a:noFill/>
          <a:ln>
            <a:noFill/>
          </a:ln>
        </p:spPr>
      </p:pic>
      <p:pic>
        <p:nvPicPr>
          <p:cNvPr id="318" name="Google Shape;318;p35"/>
          <p:cNvPicPr preferRelativeResize="0"/>
          <p:nvPr/>
        </p:nvPicPr>
        <p:blipFill>
          <a:blip r:embed="rId10">
            <a:alphaModFix/>
          </a:blip>
          <a:stretch>
            <a:fillRect/>
          </a:stretch>
        </p:blipFill>
        <p:spPr>
          <a:xfrm>
            <a:off x="4096050" y="2571750"/>
            <a:ext cx="1908301" cy="2862451"/>
          </a:xfrm>
          <a:prstGeom prst="rect">
            <a:avLst/>
          </a:prstGeom>
          <a:noFill/>
          <a:ln>
            <a:noFill/>
          </a:ln>
        </p:spPr>
      </p:pic>
      <p:pic>
        <p:nvPicPr>
          <p:cNvPr id="319" name="Google Shape;319;p35"/>
          <p:cNvPicPr preferRelativeResize="0"/>
          <p:nvPr/>
        </p:nvPicPr>
        <p:blipFill>
          <a:blip r:embed="rId11">
            <a:alphaModFix/>
          </a:blip>
          <a:stretch>
            <a:fillRect/>
          </a:stretch>
        </p:blipFill>
        <p:spPr>
          <a:xfrm>
            <a:off x="4494425" y="-1851"/>
            <a:ext cx="1561596" cy="2602650"/>
          </a:xfrm>
          <a:prstGeom prst="rect">
            <a:avLst/>
          </a:prstGeom>
          <a:noFill/>
          <a:ln>
            <a:noFill/>
          </a:ln>
        </p:spPr>
      </p:pic>
      <p:pic>
        <p:nvPicPr>
          <p:cNvPr id="320" name="Google Shape;320;p35"/>
          <p:cNvPicPr preferRelativeResize="0"/>
          <p:nvPr/>
        </p:nvPicPr>
        <p:blipFill>
          <a:blip r:embed="rId12">
            <a:alphaModFix/>
          </a:blip>
          <a:stretch>
            <a:fillRect/>
          </a:stretch>
        </p:blipFill>
        <p:spPr>
          <a:xfrm>
            <a:off x="7658247" y="-8050"/>
            <a:ext cx="1737150" cy="2605708"/>
          </a:xfrm>
          <a:prstGeom prst="rect">
            <a:avLst/>
          </a:prstGeom>
          <a:noFill/>
          <a:ln>
            <a:noFill/>
          </a:ln>
        </p:spPr>
      </p:pic>
      <p:pic>
        <p:nvPicPr>
          <p:cNvPr id="321" name="Google Shape;321;p35"/>
          <p:cNvPicPr preferRelativeResize="0"/>
          <p:nvPr/>
        </p:nvPicPr>
        <p:blipFill>
          <a:blip r:embed="rId13">
            <a:alphaModFix/>
          </a:blip>
          <a:stretch>
            <a:fillRect/>
          </a:stretch>
        </p:blipFill>
        <p:spPr>
          <a:xfrm>
            <a:off x="5903901" y="2600801"/>
            <a:ext cx="2034160" cy="2542701"/>
          </a:xfrm>
          <a:prstGeom prst="rect">
            <a:avLst/>
          </a:prstGeom>
          <a:noFill/>
          <a:ln>
            <a:noFill/>
          </a:ln>
        </p:spPr>
      </p:pic>
      <p:pic>
        <p:nvPicPr>
          <p:cNvPr id="322" name="Google Shape;322;p35"/>
          <p:cNvPicPr preferRelativeResize="0"/>
          <p:nvPr/>
        </p:nvPicPr>
        <p:blipFill>
          <a:blip r:embed="rId14">
            <a:alphaModFix/>
          </a:blip>
          <a:stretch>
            <a:fillRect/>
          </a:stretch>
        </p:blipFill>
        <p:spPr>
          <a:xfrm>
            <a:off x="10413102" y="2109301"/>
            <a:ext cx="1908300" cy="2297598"/>
          </a:xfrm>
          <a:prstGeom prst="rect">
            <a:avLst/>
          </a:prstGeom>
          <a:noFill/>
          <a:ln>
            <a:noFill/>
          </a:ln>
        </p:spPr>
      </p:pic>
      <p:pic>
        <p:nvPicPr>
          <p:cNvPr id="323" name="Google Shape;323;p35"/>
          <p:cNvPicPr preferRelativeResize="0"/>
          <p:nvPr/>
        </p:nvPicPr>
        <p:blipFill>
          <a:blip r:embed="rId15">
            <a:alphaModFix/>
          </a:blip>
          <a:stretch>
            <a:fillRect/>
          </a:stretch>
        </p:blipFill>
        <p:spPr>
          <a:xfrm>
            <a:off x="7509750" y="2477375"/>
            <a:ext cx="1885650" cy="2828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36"/>
          <p:cNvPicPr preferRelativeResize="0"/>
          <p:nvPr/>
        </p:nvPicPr>
        <p:blipFill rotWithShape="1">
          <a:blip r:embed="rId3">
            <a:alphaModFix/>
          </a:blip>
          <a:srcRect b="9487" l="15497" r="9562" t="-1155"/>
          <a:stretch/>
        </p:blipFill>
        <p:spPr>
          <a:xfrm>
            <a:off x="5372100" y="-78675"/>
            <a:ext cx="1498274" cy="2749350"/>
          </a:xfrm>
          <a:prstGeom prst="rect">
            <a:avLst/>
          </a:prstGeom>
          <a:noFill/>
          <a:ln>
            <a:noFill/>
          </a:ln>
        </p:spPr>
      </p:pic>
      <p:pic>
        <p:nvPicPr>
          <p:cNvPr id="329" name="Google Shape;329;p36"/>
          <p:cNvPicPr preferRelativeResize="0"/>
          <p:nvPr/>
        </p:nvPicPr>
        <p:blipFill rotWithShape="1">
          <a:blip r:embed="rId4">
            <a:alphaModFix/>
          </a:blip>
          <a:srcRect b="10900" l="0" r="0" t="4732"/>
          <a:stretch/>
        </p:blipFill>
        <p:spPr>
          <a:xfrm>
            <a:off x="1896100" y="2402700"/>
            <a:ext cx="1737146" cy="2852026"/>
          </a:xfrm>
          <a:prstGeom prst="rect">
            <a:avLst/>
          </a:prstGeom>
          <a:noFill/>
          <a:ln>
            <a:noFill/>
          </a:ln>
        </p:spPr>
      </p:pic>
      <p:pic>
        <p:nvPicPr>
          <p:cNvPr id="330" name="Google Shape;330;p36"/>
          <p:cNvPicPr preferRelativeResize="0"/>
          <p:nvPr/>
        </p:nvPicPr>
        <p:blipFill>
          <a:blip r:embed="rId5">
            <a:alphaModFix/>
          </a:blip>
          <a:stretch>
            <a:fillRect/>
          </a:stretch>
        </p:blipFill>
        <p:spPr>
          <a:xfrm>
            <a:off x="-1907925" y="786775"/>
            <a:ext cx="1662050" cy="2953748"/>
          </a:xfrm>
          <a:prstGeom prst="rect">
            <a:avLst/>
          </a:prstGeom>
          <a:noFill/>
          <a:ln>
            <a:noFill/>
          </a:ln>
        </p:spPr>
      </p:pic>
      <p:pic>
        <p:nvPicPr>
          <p:cNvPr id="331" name="Google Shape;331;p36"/>
          <p:cNvPicPr preferRelativeResize="0"/>
          <p:nvPr/>
        </p:nvPicPr>
        <p:blipFill rotWithShape="1">
          <a:blip r:embed="rId6">
            <a:alphaModFix/>
          </a:blip>
          <a:srcRect b="0" l="3707" r="0" t="0"/>
          <a:stretch/>
        </p:blipFill>
        <p:spPr>
          <a:xfrm>
            <a:off x="0" y="0"/>
            <a:ext cx="1896100" cy="2953749"/>
          </a:xfrm>
          <a:prstGeom prst="rect">
            <a:avLst/>
          </a:prstGeom>
          <a:noFill/>
          <a:ln>
            <a:noFill/>
          </a:ln>
        </p:spPr>
      </p:pic>
      <p:pic>
        <p:nvPicPr>
          <p:cNvPr id="332" name="Google Shape;332;p36"/>
          <p:cNvPicPr preferRelativeResize="0"/>
          <p:nvPr/>
        </p:nvPicPr>
        <p:blipFill rotWithShape="1">
          <a:blip r:embed="rId7">
            <a:alphaModFix/>
          </a:blip>
          <a:srcRect b="0" l="0" r="0" t="12640"/>
          <a:stretch/>
        </p:blipFill>
        <p:spPr>
          <a:xfrm>
            <a:off x="3633250" y="2618600"/>
            <a:ext cx="2098050" cy="2749350"/>
          </a:xfrm>
          <a:prstGeom prst="rect">
            <a:avLst/>
          </a:prstGeom>
          <a:noFill/>
          <a:ln>
            <a:noFill/>
          </a:ln>
        </p:spPr>
      </p:pic>
      <p:pic>
        <p:nvPicPr>
          <p:cNvPr id="333" name="Google Shape;333;p36"/>
          <p:cNvPicPr preferRelativeResize="0"/>
          <p:nvPr/>
        </p:nvPicPr>
        <p:blipFill rotWithShape="1">
          <a:blip r:embed="rId8">
            <a:alphaModFix/>
          </a:blip>
          <a:srcRect b="10109" l="18948" r="627" t="9465"/>
          <a:stretch/>
        </p:blipFill>
        <p:spPr>
          <a:xfrm>
            <a:off x="7886027" y="-216364"/>
            <a:ext cx="1336650" cy="2004966"/>
          </a:xfrm>
          <a:prstGeom prst="rect">
            <a:avLst/>
          </a:prstGeom>
          <a:noFill/>
          <a:ln>
            <a:noFill/>
          </a:ln>
        </p:spPr>
      </p:pic>
      <p:pic>
        <p:nvPicPr>
          <p:cNvPr id="334" name="Google Shape;334;p36"/>
          <p:cNvPicPr preferRelativeResize="0"/>
          <p:nvPr/>
        </p:nvPicPr>
        <p:blipFill rotWithShape="1">
          <a:blip r:embed="rId9">
            <a:alphaModFix/>
          </a:blip>
          <a:srcRect b="7961" l="0" r="0" t="7877"/>
          <a:stretch/>
        </p:blipFill>
        <p:spPr>
          <a:xfrm>
            <a:off x="1896100" y="-78675"/>
            <a:ext cx="1737150" cy="2693674"/>
          </a:xfrm>
          <a:prstGeom prst="rect">
            <a:avLst/>
          </a:prstGeom>
          <a:noFill/>
          <a:ln>
            <a:noFill/>
          </a:ln>
        </p:spPr>
      </p:pic>
      <p:pic>
        <p:nvPicPr>
          <p:cNvPr id="335" name="Google Shape;335;p36"/>
          <p:cNvPicPr preferRelativeResize="0"/>
          <p:nvPr/>
        </p:nvPicPr>
        <p:blipFill>
          <a:blip r:embed="rId10">
            <a:alphaModFix/>
          </a:blip>
          <a:stretch>
            <a:fillRect/>
          </a:stretch>
        </p:blipFill>
        <p:spPr>
          <a:xfrm>
            <a:off x="0" y="2773355"/>
            <a:ext cx="1896100" cy="2370145"/>
          </a:xfrm>
          <a:prstGeom prst="rect">
            <a:avLst/>
          </a:prstGeom>
          <a:noFill/>
          <a:ln>
            <a:noFill/>
          </a:ln>
        </p:spPr>
      </p:pic>
      <p:sp>
        <p:nvSpPr>
          <p:cNvPr id="336" name="Google Shape;336;p36"/>
          <p:cNvSpPr txBox="1"/>
          <p:nvPr/>
        </p:nvSpPr>
        <p:spPr>
          <a:xfrm>
            <a:off x="109525" y="95500"/>
            <a:ext cx="34371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chemeClr val="lt1"/>
                </a:solidFill>
              </a:rPr>
              <a:t>Dreaming of Jetsetting</a:t>
            </a:r>
            <a:endParaRPr b="1" sz="1900">
              <a:solidFill>
                <a:schemeClr val="lt1"/>
              </a:solidFill>
            </a:endParaRPr>
          </a:p>
          <a:p>
            <a:pPr indent="0" lvl="0" marL="0" rtl="0" algn="ctr">
              <a:lnSpc>
                <a:spcPct val="115000"/>
              </a:lnSpc>
              <a:spcBef>
                <a:spcPts val="0"/>
              </a:spcBef>
              <a:spcAft>
                <a:spcPts val="0"/>
              </a:spcAft>
              <a:buNone/>
            </a:pPr>
            <a:r>
              <a:t/>
            </a:r>
            <a:endParaRPr b="1" sz="1900">
              <a:solidFill>
                <a:schemeClr val="lt1"/>
              </a:solidFill>
            </a:endParaRPr>
          </a:p>
        </p:txBody>
      </p:sp>
      <p:pic>
        <p:nvPicPr>
          <p:cNvPr id="337" name="Google Shape;337;p36"/>
          <p:cNvPicPr preferRelativeResize="0"/>
          <p:nvPr/>
        </p:nvPicPr>
        <p:blipFill rotWithShape="1">
          <a:blip r:embed="rId11">
            <a:alphaModFix/>
          </a:blip>
          <a:srcRect b="7980" l="0" r="0" t="-7980"/>
          <a:stretch/>
        </p:blipFill>
        <p:spPr>
          <a:xfrm>
            <a:off x="7406850" y="2543843"/>
            <a:ext cx="1737150" cy="2608206"/>
          </a:xfrm>
          <a:prstGeom prst="rect">
            <a:avLst/>
          </a:prstGeom>
          <a:noFill/>
          <a:ln>
            <a:noFill/>
          </a:ln>
        </p:spPr>
      </p:pic>
      <p:pic>
        <p:nvPicPr>
          <p:cNvPr id="338" name="Google Shape;338;p36"/>
          <p:cNvPicPr preferRelativeResize="0"/>
          <p:nvPr/>
        </p:nvPicPr>
        <p:blipFill>
          <a:blip r:embed="rId12">
            <a:alphaModFix/>
          </a:blip>
          <a:stretch>
            <a:fillRect/>
          </a:stretch>
        </p:blipFill>
        <p:spPr>
          <a:xfrm>
            <a:off x="5731300" y="2627569"/>
            <a:ext cx="2034074" cy="2524331"/>
          </a:xfrm>
          <a:prstGeom prst="rect">
            <a:avLst/>
          </a:prstGeom>
          <a:noFill/>
          <a:ln>
            <a:noFill/>
          </a:ln>
        </p:spPr>
      </p:pic>
      <p:pic>
        <p:nvPicPr>
          <p:cNvPr id="339" name="Google Shape;339;p36"/>
          <p:cNvPicPr preferRelativeResize="0"/>
          <p:nvPr/>
        </p:nvPicPr>
        <p:blipFill rotWithShape="1">
          <a:blip r:embed="rId13">
            <a:alphaModFix/>
          </a:blip>
          <a:srcRect b="0" l="8040" r="-8039" t="0"/>
          <a:stretch/>
        </p:blipFill>
        <p:spPr>
          <a:xfrm>
            <a:off x="3633250" y="0"/>
            <a:ext cx="1896099" cy="2615012"/>
          </a:xfrm>
          <a:prstGeom prst="rect">
            <a:avLst/>
          </a:prstGeom>
          <a:noFill/>
          <a:ln>
            <a:noFill/>
          </a:ln>
        </p:spPr>
      </p:pic>
      <p:pic>
        <p:nvPicPr>
          <p:cNvPr id="340" name="Google Shape;340;p36"/>
          <p:cNvPicPr preferRelativeResize="0"/>
          <p:nvPr/>
        </p:nvPicPr>
        <p:blipFill>
          <a:blip r:embed="rId14">
            <a:alphaModFix/>
          </a:blip>
          <a:stretch>
            <a:fillRect/>
          </a:stretch>
        </p:blipFill>
        <p:spPr>
          <a:xfrm>
            <a:off x="6870375" y="1907525"/>
            <a:ext cx="1047200" cy="1046225"/>
          </a:xfrm>
          <a:prstGeom prst="rect">
            <a:avLst/>
          </a:prstGeom>
          <a:noFill/>
          <a:ln>
            <a:noFill/>
          </a:ln>
        </p:spPr>
      </p:pic>
      <p:pic>
        <p:nvPicPr>
          <p:cNvPr id="341" name="Google Shape;341;p36"/>
          <p:cNvPicPr preferRelativeResize="0"/>
          <p:nvPr/>
        </p:nvPicPr>
        <p:blipFill>
          <a:blip r:embed="rId5">
            <a:alphaModFix/>
          </a:blip>
          <a:stretch>
            <a:fillRect/>
          </a:stretch>
        </p:blipFill>
        <p:spPr>
          <a:xfrm>
            <a:off x="6821200" y="-27350"/>
            <a:ext cx="1143569" cy="2032325"/>
          </a:xfrm>
          <a:prstGeom prst="rect">
            <a:avLst/>
          </a:prstGeom>
          <a:noFill/>
          <a:ln>
            <a:noFill/>
          </a:ln>
        </p:spPr>
      </p:pic>
      <p:pic>
        <p:nvPicPr>
          <p:cNvPr id="342" name="Google Shape;342;p36"/>
          <p:cNvPicPr preferRelativeResize="0"/>
          <p:nvPr/>
        </p:nvPicPr>
        <p:blipFill>
          <a:blip r:embed="rId15">
            <a:alphaModFix/>
          </a:blip>
          <a:stretch>
            <a:fillRect/>
          </a:stretch>
        </p:blipFill>
        <p:spPr>
          <a:xfrm>
            <a:off x="7807350" y="1449904"/>
            <a:ext cx="1336650" cy="18690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7"/>
          <p:cNvPicPr preferRelativeResize="0"/>
          <p:nvPr/>
        </p:nvPicPr>
        <p:blipFill rotWithShape="1">
          <a:blip r:embed="rId3">
            <a:alphaModFix/>
          </a:blip>
          <a:srcRect b="2321" l="5023" r="7762" t="18161"/>
          <a:stretch/>
        </p:blipFill>
        <p:spPr>
          <a:xfrm>
            <a:off x="2010675" y="2592700"/>
            <a:ext cx="1974975" cy="2701074"/>
          </a:xfrm>
          <a:prstGeom prst="rect">
            <a:avLst/>
          </a:prstGeom>
          <a:noFill/>
          <a:ln>
            <a:noFill/>
          </a:ln>
        </p:spPr>
      </p:pic>
      <p:pic>
        <p:nvPicPr>
          <p:cNvPr id="348" name="Google Shape;348;p37"/>
          <p:cNvPicPr preferRelativeResize="0"/>
          <p:nvPr/>
        </p:nvPicPr>
        <p:blipFill>
          <a:blip r:embed="rId4">
            <a:alphaModFix/>
          </a:blip>
          <a:stretch>
            <a:fillRect/>
          </a:stretch>
        </p:blipFill>
        <p:spPr>
          <a:xfrm>
            <a:off x="-80145" y="0"/>
            <a:ext cx="2264545" cy="2830674"/>
          </a:xfrm>
          <a:prstGeom prst="rect">
            <a:avLst/>
          </a:prstGeom>
          <a:noFill/>
          <a:ln>
            <a:noFill/>
          </a:ln>
        </p:spPr>
      </p:pic>
      <p:pic>
        <p:nvPicPr>
          <p:cNvPr id="349" name="Google Shape;349;p37"/>
          <p:cNvPicPr preferRelativeResize="0"/>
          <p:nvPr/>
        </p:nvPicPr>
        <p:blipFill>
          <a:blip r:embed="rId5">
            <a:alphaModFix/>
          </a:blip>
          <a:stretch>
            <a:fillRect/>
          </a:stretch>
        </p:blipFill>
        <p:spPr>
          <a:xfrm>
            <a:off x="2125725" y="0"/>
            <a:ext cx="2204974" cy="2756224"/>
          </a:xfrm>
          <a:prstGeom prst="rect">
            <a:avLst/>
          </a:prstGeom>
          <a:noFill/>
          <a:ln>
            <a:noFill/>
          </a:ln>
        </p:spPr>
      </p:pic>
      <p:pic>
        <p:nvPicPr>
          <p:cNvPr id="350" name="Google Shape;350;p37"/>
          <p:cNvPicPr preferRelativeResize="0"/>
          <p:nvPr/>
        </p:nvPicPr>
        <p:blipFill>
          <a:blip r:embed="rId6">
            <a:alphaModFix/>
          </a:blip>
          <a:stretch>
            <a:fillRect/>
          </a:stretch>
        </p:blipFill>
        <p:spPr>
          <a:xfrm>
            <a:off x="10223600" y="243725"/>
            <a:ext cx="1737150" cy="2602642"/>
          </a:xfrm>
          <a:prstGeom prst="rect">
            <a:avLst/>
          </a:prstGeom>
          <a:noFill/>
          <a:ln>
            <a:noFill/>
          </a:ln>
        </p:spPr>
      </p:pic>
      <p:pic>
        <p:nvPicPr>
          <p:cNvPr id="351" name="Google Shape;351;p37"/>
          <p:cNvPicPr preferRelativeResize="0"/>
          <p:nvPr/>
        </p:nvPicPr>
        <p:blipFill>
          <a:blip r:embed="rId7">
            <a:alphaModFix/>
          </a:blip>
          <a:stretch>
            <a:fillRect/>
          </a:stretch>
        </p:blipFill>
        <p:spPr>
          <a:xfrm>
            <a:off x="-1907925" y="786775"/>
            <a:ext cx="1662050" cy="2953748"/>
          </a:xfrm>
          <a:prstGeom prst="rect">
            <a:avLst/>
          </a:prstGeom>
          <a:noFill/>
          <a:ln>
            <a:noFill/>
          </a:ln>
        </p:spPr>
      </p:pic>
      <p:sp>
        <p:nvSpPr>
          <p:cNvPr id="352" name="Google Shape;352;p37"/>
          <p:cNvSpPr txBox="1"/>
          <p:nvPr/>
        </p:nvSpPr>
        <p:spPr>
          <a:xfrm>
            <a:off x="109525" y="95500"/>
            <a:ext cx="3478500" cy="81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900">
                <a:solidFill>
                  <a:schemeClr val="lt1"/>
                </a:solidFill>
              </a:rPr>
              <a:t>Luxury as a Service</a:t>
            </a:r>
            <a:endParaRPr b="1" sz="1900">
              <a:solidFill>
                <a:schemeClr val="lt1"/>
              </a:solidFill>
            </a:endParaRPr>
          </a:p>
          <a:p>
            <a:pPr indent="0" lvl="0" marL="0" rtl="0" algn="ctr">
              <a:lnSpc>
                <a:spcPct val="115000"/>
              </a:lnSpc>
              <a:spcBef>
                <a:spcPts val="0"/>
              </a:spcBef>
              <a:spcAft>
                <a:spcPts val="0"/>
              </a:spcAft>
              <a:buNone/>
            </a:pPr>
            <a:r>
              <a:t/>
            </a:r>
            <a:endParaRPr b="1" sz="1900">
              <a:solidFill>
                <a:schemeClr val="lt1"/>
              </a:solidFill>
            </a:endParaRPr>
          </a:p>
        </p:txBody>
      </p:sp>
      <p:pic>
        <p:nvPicPr>
          <p:cNvPr id="353" name="Google Shape;353;p37"/>
          <p:cNvPicPr preferRelativeResize="0"/>
          <p:nvPr/>
        </p:nvPicPr>
        <p:blipFill>
          <a:blip r:embed="rId8">
            <a:alphaModFix/>
          </a:blip>
          <a:stretch>
            <a:fillRect/>
          </a:stretch>
        </p:blipFill>
        <p:spPr>
          <a:xfrm>
            <a:off x="4267200" y="0"/>
            <a:ext cx="1800729" cy="2756223"/>
          </a:xfrm>
          <a:prstGeom prst="rect">
            <a:avLst/>
          </a:prstGeom>
          <a:noFill/>
          <a:ln>
            <a:noFill/>
          </a:ln>
        </p:spPr>
      </p:pic>
      <p:pic>
        <p:nvPicPr>
          <p:cNvPr id="354" name="Google Shape;354;p37"/>
          <p:cNvPicPr preferRelativeResize="0"/>
          <p:nvPr/>
        </p:nvPicPr>
        <p:blipFill rotWithShape="1">
          <a:blip r:embed="rId9">
            <a:alphaModFix/>
          </a:blip>
          <a:srcRect b="0" l="9230" r="-9230" t="0"/>
          <a:stretch/>
        </p:blipFill>
        <p:spPr>
          <a:xfrm>
            <a:off x="6067926" y="0"/>
            <a:ext cx="1800724" cy="2750609"/>
          </a:xfrm>
          <a:prstGeom prst="rect">
            <a:avLst/>
          </a:prstGeom>
          <a:noFill/>
          <a:ln>
            <a:noFill/>
          </a:ln>
        </p:spPr>
      </p:pic>
      <p:pic>
        <p:nvPicPr>
          <p:cNvPr id="355" name="Google Shape;355;p37"/>
          <p:cNvPicPr preferRelativeResize="0"/>
          <p:nvPr/>
        </p:nvPicPr>
        <p:blipFill>
          <a:blip r:embed="rId10">
            <a:alphaModFix/>
          </a:blip>
          <a:stretch>
            <a:fillRect/>
          </a:stretch>
        </p:blipFill>
        <p:spPr>
          <a:xfrm>
            <a:off x="-1" y="2756223"/>
            <a:ext cx="2082114" cy="2602650"/>
          </a:xfrm>
          <a:prstGeom prst="rect">
            <a:avLst/>
          </a:prstGeom>
          <a:noFill/>
          <a:ln>
            <a:noFill/>
          </a:ln>
        </p:spPr>
      </p:pic>
      <p:pic>
        <p:nvPicPr>
          <p:cNvPr id="356" name="Google Shape;356;p37"/>
          <p:cNvPicPr preferRelativeResize="0"/>
          <p:nvPr/>
        </p:nvPicPr>
        <p:blipFill rotWithShape="1">
          <a:blip r:embed="rId11">
            <a:alphaModFix/>
          </a:blip>
          <a:srcRect b="9923" l="12227" r="558" t="25556"/>
          <a:stretch/>
        </p:blipFill>
        <p:spPr>
          <a:xfrm>
            <a:off x="7158275" y="2756225"/>
            <a:ext cx="1974975" cy="2602650"/>
          </a:xfrm>
          <a:prstGeom prst="rect">
            <a:avLst/>
          </a:prstGeom>
          <a:noFill/>
          <a:ln>
            <a:noFill/>
          </a:ln>
        </p:spPr>
      </p:pic>
      <p:pic>
        <p:nvPicPr>
          <p:cNvPr id="357" name="Google Shape;357;p37"/>
          <p:cNvPicPr preferRelativeResize="0"/>
          <p:nvPr/>
        </p:nvPicPr>
        <p:blipFill rotWithShape="1">
          <a:blip r:embed="rId12">
            <a:alphaModFix/>
          </a:blip>
          <a:srcRect b="-14620" l="1920" r="-1920" t="14620"/>
          <a:stretch/>
        </p:blipFill>
        <p:spPr>
          <a:xfrm>
            <a:off x="3966157" y="2756224"/>
            <a:ext cx="1974975" cy="2959815"/>
          </a:xfrm>
          <a:prstGeom prst="rect">
            <a:avLst/>
          </a:prstGeom>
          <a:noFill/>
          <a:ln>
            <a:noFill/>
          </a:ln>
        </p:spPr>
      </p:pic>
      <p:pic>
        <p:nvPicPr>
          <p:cNvPr id="358" name="Google Shape;358;p37"/>
          <p:cNvPicPr preferRelativeResize="0"/>
          <p:nvPr/>
        </p:nvPicPr>
        <p:blipFill>
          <a:blip r:embed="rId13">
            <a:alphaModFix/>
          </a:blip>
          <a:stretch>
            <a:fillRect/>
          </a:stretch>
        </p:blipFill>
        <p:spPr>
          <a:xfrm>
            <a:off x="5850475" y="2750600"/>
            <a:ext cx="1662051" cy="2493090"/>
          </a:xfrm>
          <a:prstGeom prst="rect">
            <a:avLst/>
          </a:prstGeom>
          <a:noFill/>
          <a:ln>
            <a:noFill/>
          </a:ln>
        </p:spPr>
      </p:pic>
      <p:pic>
        <p:nvPicPr>
          <p:cNvPr id="359" name="Google Shape;359;p37"/>
          <p:cNvPicPr preferRelativeResize="0"/>
          <p:nvPr/>
        </p:nvPicPr>
        <p:blipFill>
          <a:blip r:embed="rId14">
            <a:alphaModFix/>
          </a:blip>
          <a:stretch>
            <a:fillRect/>
          </a:stretch>
        </p:blipFill>
        <p:spPr>
          <a:xfrm>
            <a:off x="7615500" y="0"/>
            <a:ext cx="2082125" cy="277616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8"/>
          <p:cNvSpPr txBox="1"/>
          <p:nvPr/>
        </p:nvSpPr>
        <p:spPr>
          <a:xfrm>
            <a:off x="5223450" y="2408400"/>
            <a:ext cx="3681600" cy="307800"/>
          </a:xfrm>
          <a:prstGeom prst="rect">
            <a:avLst/>
          </a:prstGeom>
          <a:solidFill>
            <a:srgbClr val="94774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65" name="Google Shape;365;p38"/>
          <p:cNvSpPr txBox="1"/>
          <p:nvPr/>
        </p:nvSpPr>
        <p:spPr>
          <a:xfrm>
            <a:off x="5223450" y="1347600"/>
            <a:ext cx="3681600" cy="582600"/>
          </a:xfrm>
          <a:prstGeom prst="rect">
            <a:avLst/>
          </a:prstGeom>
          <a:solidFill>
            <a:srgbClr val="E2D1A7"/>
          </a:solidFill>
          <a:ln cap="flat" cmpd="sng" w="9525">
            <a:solidFill>
              <a:srgbClr val="E8DDB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66" name="Google Shape;366;p38"/>
          <p:cNvSpPr txBox="1"/>
          <p:nvPr/>
        </p:nvSpPr>
        <p:spPr>
          <a:xfrm>
            <a:off x="5223450" y="152400"/>
            <a:ext cx="3681600" cy="1195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67" name="Google Shape;367;p38"/>
          <p:cNvSpPr txBox="1"/>
          <p:nvPr/>
        </p:nvSpPr>
        <p:spPr>
          <a:xfrm>
            <a:off x="5223450" y="1930200"/>
            <a:ext cx="3681600" cy="478200"/>
          </a:xfrm>
          <a:prstGeom prst="rect">
            <a:avLst/>
          </a:prstGeom>
          <a:solidFill>
            <a:srgbClr val="E4D19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68" name="Google Shape;368;p38"/>
          <p:cNvSpPr txBox="1"/>
          <p:nvPr/>
        </p:nvSpPr>
        <p:spPr>
          <a:xfrm>
            <a:off x="5223450" y="3119727"/>
            <a:ext cx="3681600" cy="478200"/>
          </a:xfrm>
          <a:prstGeom prst="rect">
            <a:avLst/>
          </a:prstGeom>
          <a:solidFill>
            <a:srgbClr val="CFB39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69" name="Google Shape;369;p38"/>
          <p:cNvSpPr txBox="1"/>
          <p:nvPr/>
        </p:nvSpPr>
        <p:spPr>
          <a:xfrm>
            <a:off x="5223450" y="2649000"/>
            <a:ext cx="3681600" cy="478200"/>
          </a:xfrm>
          <a:prstGeom prst="rect">
            <a:avLst/>
          </a:prstGeom>
          <a:solidFill>
            <a:srgbClr val="96603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70" name="Google Shape;370;p38"/>
          <p:cNvPicPr preferRelativeResize="0"/>
          <p:nvPr/>
        </p:nvPicPr>
        <p:blipFill rotWithShape="1">
          <a:blip r:embed="rId3">
            <a:alphaModFix/>
          </a:blip>
          <a:srcRect b="-6449" l="0" r="0" t="6450"/>
          <a:stretch/>
        </p:blipFill>
        <p:spPr>
          <a:xfrm>
            <a:off x="505000" y="152400"/>
            <a:ext cx="4117838" cy="5143501"/>
          </a:xfrm>
          <a:prstGeom prst="rect">
            <a:avLst/>
          </a:prstGeom>
          <a:noFill/>
          <a:ln>
            <a:noFill/>
          </a:ln>
        </p:spPr>
      </p:pic>
      <p:sp>
        <p:nvSpPr>
          <p:cNvPr id="371" name="Google Shape;371;p38"/>
          <p:cNvSpPr txBox="1"/>
          <p:nvPr/>
        </p:nvSpPr>
        <p:spPr>
          <a:xfrm>
            <a:off x="5280600" y="3877450"/>
            <a:ext cx="3567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Luxury is….</a:t>
            </a:r>
            <a:endParaRPr sz="1600">
              <a:solidFill>
                <a:schemeClr val="dk1"/>
              </a:solidFill>
            </a:endParaRPr>
          </a:p>
          <a:p>
            <a:pPr indent="0" lvl="0" marL="0" rtl="0" algn="l">
              <a:spcBef>
                <a:spcPts val="0"/>
              </a:spcBef>
              <a:spcAft>
                <a:spcPts val="0"/>
              </a:spcAft>
              <a:buNone/>
            </a:pPr>
            <a:r>
              <a:rPr lang="en" sz="1600">
                <a:solidFill>
                  <a:schemeClr val="dk1"/>
                </a:solidFill>
              </a:rPr>
              <a:t>Pamper sessions at home.</a:t>
            </a:r>
            <a:endParaRPr sz="1600">
              <a:solidFill>
                <a:schemeClr val="dk1"/>
              </a:solidFill>
            </a:endParaRPr>
          </a:p>
          <a:p>
            <a:pPr indent="0" lvl="0" marL="0" rtl="0" algn="l">
              <a:spcBef>
                <a:spcPts val="0"/>
              </a:spcBef>
              <a:spcAft>
                <a:spcPts val="0"/>
              </a:spcAft>
              <a:buNone/>
            </a:pPr>
            <a:r>
              <a:rPr lang="en" sz="1600">
                <a:solidFill>
                  <a:schemeClr val="dk1"/>
                </a:solidFill>
              </a:rPr>
              <a:t>Sunday morning lie ins.</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9"/>
          <p:cNvSpPr txBox="1"/>
          <p:nvPr/>
        </p:nvSpPr>
        <p:spPr>
          <a:xfrm>
            <a:off x="5202725" y="3448696"/>
            <a:ext cx="3248700" cy="271800"/>
          </a:xfrm>
          <a:prstGeom prst="rect">
            <a:avLst/>
          </a:prstGeom>
          <a:solidFill>
            <a:srgbClr val="113338"/>
          </a:solidFill>
          <a:ln>
            <a:noFill/>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sp>
        <p:nvSpPr>
          <p:cNvPr id="377" name="Google Shape;377;p39"/>
          <p:cNvSpPr txBox="1"/>
          <p:nvPr/>
        </p:nvSpPr>
        <p:spPr>
          <a:xfrm>
            <a:off x="5202725" y="189300"/>
            <a:ext cx="3248700" cy="1839300"/>
          </a:xfrm>
          <a:prstGeom prst="rect">
            <a:avLst/>
          </a:prstGeom>
          <a:solidFill>
            <a:srgbClr val="FFF2CC"/>
          </a:solidFill>
          <a:ln>
            <a:noFill/>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sp>
        <p:nvSpPr>
          <p:cNvPr id="378" name="Google Shape;378;p39"/>
          <p:cNvSpPr txBox="1"/>
          <p:nvPr/>
        </p:nvSpPr>
        <p:spPr>
          <a:xfrm>
            <a:off x="5202725" y="3386810"/>
            <a:ext cx="3248700" cy="162600"/>
          </a:xfrm>
          <a:prstGeom prst="rect">
            <a:avLst/>
          </a:prstGeom>
          <a:solidFill>
            <a:srgbClr val="FADD90"/>
          </a:solidFill>
          <a:ln>
            <a:noFill/>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sp>
        <p:nvSpPr>
          <p:cNvPr id="379" name="Google Shape;379;p39"/>
          <p:cNvSpPr txBox="1"/>
          <p:nvPr/>
        </p:nvSpPr>
        <p:spPr>
          <a:xfrm>
            <a:off x="5202725" y="2450680"/>
            <a:ext cx="3248700" cy="513900"/>
          </a:xfrm>
          <a:prstGeom prst="rect">
            <a:avLst/>
          </a:prstGeom>
          <a:solidFill>
            <a:srgbClr val="B26839"/>
          </a:solidFill>
          <a:ln cap="flat" cmpd="sng" w="9525">
            <a:solidFill>
              <a:srgbClr val="E8DDB5"/>
            </a:solidFill>
            <a:prstDash val="solid"/>
            <a:round/>
            <a:headEnd len="sm" w="sm" type="none"/>
            <a:tailEnd len="sm" w="sm" type="none"/>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sp>
        <p:nvSpPr>
          <p:cNvPr id="380" name="Google Shape;380;p39"/>
          <p:cNvSpPr txBox="1"/>
          <p:nvPr/>
        </p:nvSpPr>
        <p:spPr>
          <a:xfrm>
            <a:off x="5202725" y="1395945"/>
            <a:ext cx="3248700" cy="1054800"/>
          </a:xfrm>
          <a:prstGeom prst="rect">
            <a:avLst/>
          </a:prstGeom>
          <a:solidFill>
            <a:srgbClr val="E0B185"/>
          </a:solidFill>
          <a:ln>
            <a:noFill/>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sp>
        <p:nvSpPr>
          <p:cNvPr id="381" name="Google Shape;381;p39"/>
          <p:cNvSpPr txBox="1"/>
          <p:nvPr/>
        </p:nvSpPr>
        <p:spPr>
          <a:xfrm>
            <a:off x="5202725" y="2964810"/>
            <a:ext cx="3248700" cy="422100"/>
          </a:xfrm>
          <a:prstGeom prst="rect">
            <a:avLst/>
          </a:prstGeom>
          <a:solidFill>
            <a:srgbClr val="C28D5E"/>
          </a:solidFill>
          <a:ln>
            <a:noFill/>
          </a:ln>
        </p:spPr>
        <p:txBody>
          <a:bodyPr anchorCtr="0" anchor="t" bIns="80700" lIns="80700" spcFirstLastPara="1" rIns="80700" wrap="square" tIns="80700">
            <a:noAutofit/>
          </a:bodyPr>
          <a:lstStyle/>
          <a:p>
            <a:pPr indent="0" lvl="0" marL="0" rtl="0" algn="l">
              <a:spcBef>
                <a:spcPts val="0"/>
              </a:spcBef>
              <a:spcAft>
                <a:spcPts val="0"/>
              </a:spcAft>
              <a:buNone/>
            </a:pPr>
            <a:r>
              <a:t/>
            </a:r>
            <a:endParaRPr sz="1588">
              <a:solidFill>
                <a:schemeClr val="dk2"/>
              </a:solidFill>
            </a:endParaRPr>
          </a:p>
        </p:txBody>
      </p:sp>
      <p:pic>
        <p:nvPicPr>
          <p:cNvPr id="382" name="Google Shape;382;p39"/>
          <p:cNvPicPr preferRelativeResize="0"/>
          <p:nvPr/>
        </p:nvPicPr>
        <p:blipFill>
          <a:blip r:embed="rId3">
            <a:alphaModFix/>
          </a:blip>
          <a:stretch>
            <a:fillRect/>
          </a:stretch>
        </p:blipFill>
        <p:spPr>
          <a:xfrm>
            <a:off x="543175" y="189300"/>
            <a:ext cx="3573675" cy="4764900"/>
          </a:xfrm>
          <a:prstGeom prst="rect">
            <a:avLst/>
          </a:prstGeom>
          <a:noFill/>
          <a:ln>
            <a:noFill/>
          </a:ln>
        </p:spPr>
      </p:pic>
      <p:sp>
        <p:nvSpPr>
          <p:cNvPr id="383" name="Google Shape;383;p39"/>
          <p:cNvSpPr txBox="1"/>
          <p:nvPr/>
        </p:nvSpPr>
        <p:spPr>
          <a:xfrm>
            <a:off x="5135424" y="3900950"/>
            <a:ext cx="3567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Luxury is….</a:t>
            </a:r>
            <a:endParaRPr sz="1600">
              <a:solidFill>
                <a:schemeClr val="dk1"/>
              </a:solidFill>
            </a:endParaRPr>
          </a:p>
          <a:p>
            <a:pPr indent="0" lvl="0" marL="0" rtl="0" algn="l">
              <a:spcBef>
                <a:spcPts val="0"/>
              </a:spcBef>
              <a:spcAft>
                <a:spcPts val="0"/>
              </a:spcAft>
              <a:buNone/>
            </a:pPr>
            <a:r>
              <a:rPr lang="en" sz="1600">
                <a:solidFill>
                  <a:schemeClr val="dk1"/>
                </a:solidFill>
              </a:rPr>
              <a:t>Having anything you need at your fingertips</a:t>
            </a:r>
            <a:endParaRPr sz="16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0"/>
          <p:cNvSpPr txBox="1"/>
          <p:nvPr/>
        </p:nvSpPr>
        <p:spPr>
          <a:xfrm>
            <a:off x="5223450" y="2408400"/>
            <a:ext cx="3681600" cy="307800"/>
          </a:xfrm>
          <a:prstGeom prst="rect">
            <a:avLst/>
          </a:prstGeom>
          <a:solidFill>
            <a:srgbClr val="94774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89" name="Google Shape;389;p40"/>
          <p:cNvSpPr txBox="1"/>
          <p:nvPr/>
        </p:nvSpPr>
        <p:spPr>
          <a:xfrm>
            <a:off x="5223450" y="1347600"/>
            <a:ext cx="3681600" cy="582600"/>
          </a:xfrm>
          <a:prstGeom prst="rect">
            <a:avLst/>
          </a:prstGeom>
          <a:solidFill>
            <a:srgbClr val="E2D1A7"/>
          </a:solidFill>
          <a:ln cap="flat" cmpd="sng" w="9525">
            <a:solidFill>
              <a:srgbClr val="E8DDB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90" name="Google Shape;390;p40"/>
          <p:cNvSpPr txBox="1"/>
          <p:nvPr/>
        </p:nvSpPr>
        <p:spPr>
          <a:xfrm>
            <a:off x="5223450" y="152400"/>
            <a:ext cx="3681600" cy="1195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91" name="Google Shape;391;p40"/>
          <p:cNvSpPr txBox="1"/>
          <p:nvPr/>
        </p:nvSpPr>
        <p:spPr>
          <a:xfrm>
            <a:off x="5223450" y="1930200"/>
            <a:ext cx="3681600" cy="478200"/>
          </a:xfrm>
          <a:prstGeom prst="rect">
            <a:avLst/>
          </a:prstGeom>
          <a:solidFill>
            <a:srgbClr val="E4D19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92" name="Google Shape;392;p40"/>
          <p:cNvSpPr txBox="1"/>
          <p:nvPr/>
        </p:nvSpPr>
        <p:spPr>
          <a:xfrm>
            <a:off x="5223450" y="3119722"/>
            <a:ext cx="3681600" cy="307800"/>
          </a:xfrm>
          <a:prstGeom prst="rect">
            <a:avLst/>
          </a:prstGeom>
          <a:solidFill>
            <a:srgbClr val="11333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393" name="Google Shape;393;p40"/>
          <p:cNvSpPr txBox="1"/>
          <p:nvPr/>
        </p:nvSpPr>
        <p:spPr>
          <a:xfrm>
            <a:off x="5223450" y="2649000"/>
            <a:ext cx="3681600" cy="478200"/>
          </a:xfrm>
          <a:prstGeom prst="rect">
            <a:avLst/>
          </a:prstGeom>
          <a:solidFill>
            <a:srgbClr val="98ADB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394" name="Google Shape;394;p40"/>
          <p:cNvPicPr preferRelativeResize="0"/>
          <p:nvPr/>
        </p:nvPicPr>
        <p:blipFill rotWithShape="1">
          <a:blip r:embed="rId3">
            <a:alphaModFix/>
          </a:blip>
          <a:srcRect b="0" l="0" r="0" t="12640"/>
          <a:stretch/>
        </p:blipFill>
        <p:spPr>
          <a:xfrm>
            <a:off x="416550" y="152400"/>
            <a:ext cx="3681600" cy="4824483"/>
          </a:xfrm>
          <a:prstGeom prst="rect">
            <a:avLst/>
          </a:prstGeom>
          <a:noFill/>
          <a:ln>
            <a:noFill/>
          </a:ln>
        </p:spPr>
      </p:pic>
      <p:sp>
        <p:nvSpPr>
          <p:cNvPr id="395" name="Google Shape;395;p40"/>
          <p:cNvSpPr txBox="1"/>
          <p:nvPr/>
        </p:nvSpPr>
        <p:spPr>
          <a:xfrm>
            <a:off x="5135421" y="3777000"/>
            <a:ext cx="3567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Luxury is…</a:t>
            </a:r>
            <a:endParaRPr sz="1600">
              <a:solidFill>
                <a:schemeClr val="dk1"/>
              </a:solidFill>
            </a:endParaRPr>
          </a:p>
          <a:p>
            <a:pPr indent="0" lvl="0" marL="0" rtl="0" algn="l">
              <a:spcBef>
                <a:spcPts val="0"/>
              </a:spcBef>
              <a:spcAft>
                <a:spcPts val="0"/>
              </a:spcAft>
              <a:buNone/>
            </a:pPr>
            <a:r>
              <a:rPr lang="en" sz="1600">
                <a:solidFill>
                  <a:schemeClr val="dk1"/>
                </a:solidFill>
              </a:rPr>
              <a:t>D</a:t>
            </a:r>
            <a:r>
              <a:rPr lang="en" sz="1600">
                <a:solidFill>
                  <a:schemeClr val="dk1"/>
                </a:solidFill>
              </a:rPr>
              <a:t>reaming of blue seas and white sands… while your everyday </a:t>
            </a:r>
            <a:r>
              <a:rPr lang="en" sz="1600">
                <a:solidFill>
                  <a:schemeClr val="dk1"/>
                </a:solidFill>
              </a:rPr>
              <a:t>errands</a:t>
            </a:r>
            <a:r>
              <a:rPr lang="en" sz="1600">
                <a:solidFill>
                  <a:schemeClr val="dk1"/>
                </a:solidFill>
              </a:rPr>
              <a:t> are taken care of.</a:t>
            </a:r>
            <a:endParaRPr sz="1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1"/>
          <p:cNvSpPr txBox="1"/>
          <p:nvPr/>
        </p:nvSpPr>
        <p:spPr>
          <a:xfrm>
            <a:off x="5223450" y="2408400"/>
            <a:ext cx="3681600" cy="478200"/>
          </a:xfrm>
          <a:prstGeom prst="rect">
            <a:avLst/>
          </a:prstGeom>
          <a:solidFill>
            <a:srgbClr val="FADD9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01" name="Google Shape;401;p41"/>
          <p:cNvSpPr txBox="1"/>
          <p:nvPr/>
        </p:nvSpPr>
        <p:spPr>
          <a:xfrm>
            <a:off x="5223450" y="1347600"/>
            <a:ext cx="3681600" cy="582600"/>
          </a:xfrm>
          <a:prstGeom prst="rect">
            <a:avLst/>
          </a:prstGeom>
          <a:solidFill>
            <a:srgbClr val="E2D1A7"/>
          </a:solidFill>
          <a:ln cap="flat" cmpd="sng" w="9525">
            <a:solidFill>
              <a:srgbClr val="E8DDB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02" name="Google Shape;402;p41"/>
          <p:cNvSpPr txBox="1"/>
          <p:nvPr/>
        </p:nvSpPr>
        <p:spPr>
          <a:xfrm>
            <a:off x="5223450" y="152400"/>
            <a:ext cx="3681600" cy="1195200"/>
          </a:xfrm>
          <a:prstGeom prst="rect">
            <a:avLst/>
          </a:prstGeom>
          <a:solidFill>
            <a:srgbClr val="E9D9C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03" name="Google Shape;403;p41"/>
          <p:cNvSpPr txBox="1"/>
          <p:nvPr/>
        </p:nvSpPr>
        <p:spPr>
          <a:xfrm>
            <a:off x="5223450" y="1930200"/>
            <a:ext cx="3681600" cy="478200"/>
          </a:xfrm>
          <a:prstGeom prst="rect">
            <a:avLst/>
          </a:prstGeom>
          <a:solidFill>
            <a:srgbClr val="E4D19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04" name="Google Shape;404;p41"/>
          <p:cNvSpPr txBox="1"/>
          <p:nvPr/>
        </p:nvSpPr>
        <p:spPr>
          <a:xfrm>
            <a:off x="5223450" y="3194397"/>
            <a:ext cx="3681600" cy="307800"/>
          </a:xfrm>
          <a:prstGeom prst="rect">
            <a:avLst/>
          </a:prstGeom>
          <a:solidFill>
            <a:srgbClr val="11333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405" name="Google Shape;405;p41"/>
          <p:cNvPicPr preferRelativeResize="0"/>
          <p:nvPr/>
        </p:nvPicPr>
        <p:blipFill rotWithShape="1">
          <a:blip r:embed="rId3">
            <a:alphaModFix/>
          </a:blip>
          <a:srcRect b="7961" l="0" r="0" t="7877"/>
          <a:stretch/>
        </p:blipFill>
        <p:spPr>
          <a:xfrm>
            <a:off x="457525" y="-337675"/>
            <a:ext cx="3599651" cy="5581727"/>
          </a:xfrm>
          <a:prstGeom prst="rect">
            <a:avLst/>
          </a:prstGeom>
          <a:noFill/>
          <a:ln>
            <a:noFill/>
          </a:ln>
        </p:spPr>
      </p:pic>
      <p:sp>
        <p:nvSpPr>
          <p:cNvPr id="406" name="Google Shape;406;p41"/>
          <p:cNvSpPr txBox="1"/>
          <p:nvPr/>
        </p:nvSpPr>
        <p:spPr>
          <a:xfrm>
            <a:off x="5220462" y="2877665"/>
            <a:ext cx="3681600" cy="307800"/>
          </a:xfrm>
          <a:prstGeom prst="rect">
            <a:avLst/>
          </a:prstGeom>
          <a:solidFill>
            <a:srgbClr val="F7ECE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07" name="Google Shape;407;p41"/>
          <p:cNvSpPr txBox="1"/>
          <p:nvPr/>
        </p:nvSpPr>
        <p:spPr>
          <a:xfrm>
            <a:off x="5166530" y="3877450"/>
            <a:ext cx="3567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Luxury is….</a:t>
            </a:r>
            <a:endParaRPr sz="1600">
              <a:solidFill>
                <a:schemeClr val="dk1"/>
              </a:solidFill>
            </a:endParaRPr>
          </a:p>
          <a:p>
            <a:pPr indent="0" lvl="0" marL="0" rtl="0" algn="l">
              <a:spcBef>
                <a:spcPts val="0"/>
              </a:spcBef>
              <a:spcAft>
                <a:spcPts val="0"/>
              </a:spcAft>
              <a:buNone/>
            </a:pPr>
            <a:r>
              <a:rPr lang="en" sz="1600">
                <a:solidFill>
                  <a:schemeClr val="dk1"/>
                </a:solidFill>
              </a:rPr>
              <a:t>Planning your next vacay, while your day to day is dealt with.</a:t>
            </a:r>
            <a:endParaRPr sz="16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2"/>
          <p:cNvSpPr txBox="1"/>
          <p:nvPr/>
        </p:nvSpPr>
        <p:spPr>
          <a:xfrm>
            <a:off x="5192350" y="3300205"/>
            <a:ext cx="3445800" cy="4476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85575" lIns="85575" spcFirstLastPara="1" rIns="85575" wrap="square" tIns="85575">
            <a:noAutofit/>
          </a:bodyPr>
          <a:lstStyle/>
          <a:p>
            <a:pPr indent="0" lvl="0" marL="0" rtl="0" algn="l">
              <a:spcBef>
                <a:spcPts val="0"/>
              </a:spcBef>
              <a:spcAft>
                <a:spcPts val="0"/>
              </a:spcAft>
              <a:buNone/>
            </a:pPr>
            <a:r>
              <a:t/>
            </a:r>
            <a:endParaRPr sz="1684">
              <a:solidFill>
                <a:schemeClr val="dk2"/>
              </a:solidFill>
            </a:endParaRPr>
          </a:p>
        </p:txBody>
      </p:sp>
      <p:sp>
        <p:nvSpPr>
          <p:cNvPr id="413" name="Google Shape;413;p42"/>
          <p:cNvSpPr txBox="1"/>
          <p:nvPr/>
        </p:nvSpPr>
        <p:spPr>
          <a:xfrm>
            <a:off x="5192350" y="3040718"/>
            <a:ext cx="3445800" cy="447600"/>
          </a:xfrm>
          <a:prstGeom prst="rect">
            <a:avLst/>
          </a:prstGeom>
          <a:solidFill>
            <a:srgbClr val="996251"/>
          </a:solidFill>
          <a:ln>
            <a:noFill/>
          </a:ln>
        </p:spPr>
        <p:txBody>
          <a:bodyPr anchorCtr="0" anchor="t" bIns="85575" lIns="85575" spcFirstLastPara="1" rIns="85575" wrap="square" tIns="85575">
            <a:noAutofit/>
          </a:bodyPr>
          <a:lstStyle/>
          <a:p>
            <a:pPr indent="0" lvl="0" marL="0" rtl="0" algn="l">
              <a:spcBef>
                <a:spcPts val="0"/>
              </a:spcBef>
              <a:spcAft>
                <a:spcPts val="0"/>
              </a:spcAft>
              <a:buNone/>
            </a:pPr>
            <a:r>
              <a:t/>
            </a:r>
            <a:endParaRPr sz="1684">
              <a:solidFill>
                <a:schemeClr val="dk2"/>
              </a:solidFill>
            </a:endParaRPr>
          </a:p>
        </p:txBody>
      </p:sp>
      <p:sp>
        <p:nvSpPr>
          <p:cNvPr id="414" name="Google Shape;414;p42"/>
          <p:cNvSpPr txBox="1"/>
          <p:nvPr/>
        </p:nvSpPr>
        <p:spPr>
          <a:xfrm>
            <a:off x="5192350" y="189300"/>
            <a:ext cx="3445800" cy="2112600"/>
          </a:xfrm>
          <a:prstGeom prst="rect">
            <a:avLst/>
          </a:prstGeom>
          <a:solidFill>
            <a:srgbClr val="FFF2CC"/>
          </a:solidFill>
          <a:ln>
            <a:noFill/>
          </a:ln>
        </p:spPr>
        <p:txBody>
          <a:bodyPr anchorCtr="0" anchor="t" bIns="85575" lIns="85575" spcFirstLastPara="1" rIns="85575" wrap="square" tIns="85575">
            <a:noAutofit/>
          </a:bodyPr>
          <a:lstStyle/>
          <a:p>
            <a:pPr indent="0" lvl="0" marL="0" rtl="0" algn="l">
              <a:spcBef>
                <a:spcPts val="0"/>
              </a:spcBef>
              <a:spcAft>
                <a:spcPts val="0"/>
              </a:spcAft>
              <a:buNone/>
            </a:pPr>
            <a:r>
              <a:t/>
            </a:r>
            <a:endParaRPr sz="1684">
              <a:solidFill>
                <a:schemeClr val="dk2"/>
              </a:solidFill>
            </a:endParaRPr>
          </a:p>
        </p:txBody>
      </p:sp>
      <p:sp>
        <p:nvSpPr>
          <p:cNvPr id="415" name="Google Shape;415;p42"/>
          <p:cNvSpPr txBox="1"/>
          <p:nvPr/>
        </p:nvSpPr>
        <p:spPr>
          <a:xfrm>
            <a:off x="5192350" y="2542209"/>
            <a:ext cx="3445800" cy="545400"/>
          </a:xfrm>
          <a:prstGeom prst="rect">
            <a:avLst/>
          </a:prstGeom>
          <a:solidFill>
            <a:srgbClr val="F1DFCB"/>
          </a:solidFill>
          <a:ln cap="flat" cmpd="sng" w="9525">
            <a:solidFill>
              <a:srgbClr val="E8DDB5"/>
            </a:solidFill>
            <a:prstDash val="solid"/>
            <a:round/>
            <a:headEnd len="sm" w="sm" type="none"/>
            <a:tailEnd len="sm" w="sm" type="none"/>
          </a:ln>
        </p:spPr>
        <p:txBody>
          <a:bodyPr anchorCtr="0" anchor="t" bIns="85575" lIns="85575" spcFirstLastPara="1" rIns="85575" wrap="square" tIns="85575">
            <a:noAutofit/>
          </a:bodyPr>
          <a:lstStyle/>
          <a:p>
            <a:pPr indent="0" lvl="0" marL="0" rtl="0" algn="l">
              <a:spcBef>
                <a:spcPts val="0"/>
              </a:spcBef>
              <a:spcAft>
                <a:spcPts val="0"/>
              </a:spcAft>
              <a:buNone/>
            </a:pPr>
            <a:r>
              <a:t/>
            </a:r>
            <a:endParaRPr sz="1684">
              <a:solidFill>
                <a:schemeClr val="dk2"/>
              </a:solidFill>
            </a:endParaRPr>
          </a:p>
        </p:txBody>
      </p:sp>
      <p:sp>
        <p:nvSpPr>
          <p:cNvPr id="416" name="Google Shape;416;p42"/>
          <p:cNvSpPr txBox="1"/>
          <p:nvPr/>
        </p:nvSpPr>
        <p:spPr>
          <a:xfrm>
            <a:off x="5192350" y="1630950"/>
            <a:ext cx="3445800" cy="930300"/>
          </a:xfrm>
          <a:prstGeom prst="rect">
            <a:avLst/>
          </a:prstGeom>
          <a:solidFill>
            <a:srgbClr val="9F8E7B"/>
          </a:solidFill>
          <a:ln>
            <a:noFill/>
          </a:ln>
        </p:spPr>
        <p:txBody>
          <a:bodyPr anchorCtr="0" anchor="t" bIns="85575" lIns="85575" spcFirstLastPara="1" rIns="85575" wrap="square" tIns="85575">
            <a:noAutofit/>
          </a:bodyPr>
          <a:lstStyle/>
          <a:p>
            <a:pPr indent="0" lvl="0" marL="0" rtl="0" algn="l">
              <a:spcBef>
                <a:spcPts val="0"/>
              </a:spcBef>
              <a:spcAft>
                <a:spcPts val="0"/>
              </a:spcAft>
              <a:buNone/>
            </a:pPr>
            <a:r>
              <a:t/>
            </a:r>
            <a:endParaRPr sz="1684">
              <a:solidFill>
                <a:schemeClr val="dk2"/>
              </a:solidFill>
            </a:endParaRPr>
          </a:p>
        </p:txBody>
      </p:sp>
      <p:pic>
        <p:nvPicPr>
          <p:cNvPr id="417" name="Google Shape;417;p42"/>
          <p:cNvPicPr preferRelativeResize="0"/>
          <p:nvPr/>
        </p:nvPicPr>
        <p:blipFill>
          <a:blip r:embed="rId3">
            <a:alphaModFix/>
          </a:blip>
          <a:stretch>
            <a:fillRect/>
          </a:stretch>
        </p:blipFill>
        <p:spPr>
          <a:xfrm>
            <a:off x="543175" y="189300"/>
            <a:ext cx="3573675" cy="4764900"/>
          </a:xfrm>
          <a:prstGeom prst="rect">
            <a:avLst/>
          </a:prstGeom>
          <a:noFill/>
          <a:ln>
            <a:noFill/>
          </a:ln>
        </p:spPr>
      </p:pic>
      <p:pic>
        <p:nvPicPr>
          <p:cNvPr id="418" name="Google Shape;418;p42"/>
          <p:cNvPicPr preferRelativeResize="0"/>
          <p:nvPr/>
        </p:nvPicPr>
        <p:blipFill>
          <a:blip r:embed="rId4">
            <a:alphaModFix/>
          </a:blip>
          <a:stretch>
            <a:fillRect/>
          </a:stretch>
        </p:blipFill>
        <p:spPr>
          <a:xfrm>
            <a:off x="424075" y="189295"/>
            <a:ext cx="3811880" cy="4764901"/>
          </a:xfrm>
          <a:prstGeom prst="rect">
            <a:avLst/>
          </a:prstGeom>
          <a:noFill/>
          <a:ln>
            <a:noFill/>
          </a:ln>
        </p:spPr>
      </p:pic>
      <p:sp>
        <p:nvSpPr>
          <p:cNvPr id="419" name="Google Shape;419;p42"/>
          <p:cNvSpPr txBox="1"/>
          <p:nvPr/>
        </p:nvSpPr>
        <p:spPr>
          <a:xfrm>
            <a:off x="5131600" y="3886200"/>
            <a:ext cx="3567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Luxury is….</a:t>
            </a:r>
            <a:endParaRPr sz="1600">
              <a:solidFill>
                <a:schemeClr val="dk1"/>
              </a:solidFill>
            </a:endParaRPr>
          </a:p>
          <a:p>
            <a:pPr indent="0" lvl="0" marL="0" rtl="0" algn="l">
              <a:spcBef>
                <a:spcPts val="0"/>
              </a:spcBef>
              <a:spcAft>
                <a:spcPts val="0"/>
              </a:spcAft>
              <a:buNone/>
            </a:pPr>
            <a:r>
              <a:rPr lang="en" sz="1600">
                <a:solidFill>
                  <a:schemeClr val="dk1"/>
                </a:solidFill>
              </a:rPr>
              <a:t>Having anything you need at your fingertips</a:t>
            </a:r>
            <a:endParaRPr sz="16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3"/>
          <p:cNvSpPr txBox="1"/>
          <p:nvPr/>
        </p:nvSpPr>
        <p:spPr>
          <a:xfrm>
            <a:off x="5223450" y="3057724"/>
            <a:ext cx="3681600" cy="47820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25" name="Google Shape;425;p43"/>
          <p:cNvSpPr txBox="1"/>
          <p:nvPr/>
        </p:nvSpPr>
        <p:spPr>
          <a:xfrm>
            <a:off x="5223450" y="2903825"/>
            <a:ext cx="3681600" cy="478200"/>
          </a:xfrm>
          <a:prstGeom prst="rect">
            <a:avLst/>
          </a:prstGeom>
          <a:solidFill>
            <a:srgbClr val="38604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426" name="Google Shape;426;p43" title="freepik__take-the-saudi-arabia-is-future-text-onimg1and-rep__92137.png"/>
          <p:cNvPicPr preferRelativeResize="0"/>
          <p:nvPr/>
        </p:nvPicPr>
        <p:blipFill>
          <a:blip r:embed="rId3">
            <a:alphaModFix/>
          </a:blip>
          <a:stretch>
            <a:fillRect/>
          </a:stretch>
        </p:blipFill>
        <p:spPr>
          <a:xfrm>
            <a:off x="152400" y="152400"/>
            <a:ext cx="4838700" cy="4838700"/>
          </a:xfrm>
          <a:prstGeom prst="rect">
            <a:avLst/>
          </a:prstGeom>
          <a:noFill/>
          <a:ln>
            <a:noFill/>
          </a:ln>
        </p:spPr>
      </p:pic>
      <p:sp>
        <p:nvSpPr>
          <p:cNvPr id="427" name="Google Shape;427;p43"/>
          <p:cNvSpPr txBox="1"/>
          <p:nvPr/>
        </p:nvSpPr>
        <p:spPr>
          <a:xfrm>
            <a:off x="5223450" y="2610163"/>
            <a:ext cx="3681600" cy="307800"/>
          </a:xfrm>
          <a:prstGeom prst="rect">
            <a:avLst/>
          </a:prstGeom>
          <a:solidFill>
            <a:srgbClr val="94774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28" name="Google Shape;428;p43"/>
          <p:cNvSpPr txBox="1"/>
          <p:nvPr/>
        </p:nvSpPr>
        <p:spPr>
          <a:xfrm>
            <a:off x="5223450" y="1347600"/>
            <a:ext cx="3681600" cy="582600"/>
          </a:xfrm>
          <a:prstGeom prst="rect">
            <a:avLst/>
          </a:prstGeom>
          <a:solidFill>
            <a:srgbClr val="E2D1A7"/>
          </a:solidFill>
          <a:ln cap="flat" cmpd="sng" w="9525">
            <a:solidFill>
              <a:srgbClr val="E8DDB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29" name="Google Shape;429;p43"/>
          <p:cNvSpPr txBox="1"/>
          <p:nvPr/>
        </p:nvSpPr>
        <p:spPr>
          <a:xfrm>
            <a:off x="5223450" y="152400"/>
            <a:ext cx="3681600" cy="1777800"/>
          </a:xfrm>
          <a:prstGeom prst="rect">
            <a:avLst/>
          </a:prstGeom>
          <a:solidFill>
            <a:srgbClr val="EEE4C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30" name="Google Shape;430;p43"/>
          <p:cNvSpPr txBox="1"/>
          <p:nvPr/>
        </p:nvSpPr>
        <p:spPr>
          <a:xfrm>
            <a:off x="5223450" y="1930200"/>
            <a:ext cx="3681600" cy="680100"/>
          </a:xfrm>
          <a:prstGeom prst="rect">
            <a:avLst/>
          </a:prstGeom>
          <a:solidFill>
            <a:srgbClr val="E4D19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31" name="Google Shape;431;p43"/>
          <p:cNvSpPr txBox="1"/>
          <p:nvPr/>
        </p:nvSpPr>
        <p:spPr>
          <a:xfrm>
            <a:off x="5223450" y="3119722"/>
            <a:ext cx="3681600" cy="307800"/>
          </a:xfrm>
          <a:prstGeom prst="rect">
            <a:avLst/>
          </a:prstGeom>
          <a:solidFill>
            <a:srgbClr val="22432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32" name="Google Shape;432;p43"/>
          <p:cNvSpPr txBox="1"/>
          <p:nvPr/>
        </p:nvSpPr>
        <p:spPr>
          <a:xfrm>
            <a:off x="5156160" y="3877450"/>
            <a:ext cx="3567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Luxury is….</a:t>
            </a:r>
            <a:endParaRPr sz="1600">
              <a:solidFill>
                <a:schemeClr val="dk1"/>
              </a:solidFill>
            </a:endParaRPr>
          </a:p>
          <a:p>
            <a:pPr indent="0" lvl="0" marL="0" rtl="0" algn="l">
              <a:spcBef>
                <a:spcPts val="0"/>
              </a:spcBef>
              <a:spcAft>
                <a:spcPts val="0"/>
              </a:spcAft>
              <a:buNone/>
            </a:pPr>
            <a:r>
              <a:rPr lang="en" sz="1600">
                <a:solidFill>
                  <a:schemeClr val="dk1"/>
                </a:solidFill>
              </a:rPr>
              <a:t>Knowing time is the most precious thing you own</a:t>
            </a:r>
            <a:endParaRPr sz="16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4"/>
          <p:cNvSpPr txBox="1"/>
          <p:nvPr/>
        </p:nvSpPr>
        <p:spPr>
          <a:xfrm>
            <a:off x="5223450" y="1347600"/>
            <a:ext cx="3681600" cy="582600"/>
          </a:xfrm>
          <a:prstGeom prst="rect">
            <a:avLst/>
          </a:prstGeom>
          <a:solidFill>
            <a:srgbClr val="E2D1A7"/>
          </a:solidFill>
          <a:ln cap="flat" cmpd="sng" w="9525">
            <a:solidFill>
              <a:srgbClr val="E8DDB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38" name="Google Shape;438;p44"/>
          <p:cNvSpPr txBox="1"/>
          <p:nvPr/>
        </p:nvSpPr>
        <p:spPr>
          <a:xfrm>
            <a:off x="0" y="0"/>
            <a:ext cx="9144000" cy="5223300"/>
          </a:xfrm>
          <a:prstGeom prst="rect">
            <a:avLst/>
          </a:prstGeom>
          <a:solidFill>
            <a:srgbClr val="EEE4C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439" name="Google Shape;439;p44"/>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2"/>
                </a:solidFill>
                <a:latin typeface="Montserrat Light"/>
                <a:ea typeface="Montserrat Light"/>
                <a:cs typeface="Montserrat Light"/>
                <a:sym typeface="Montserrat Light"/>
              </a:rPr>
              <a:t>Veyya</a:t>
            </a:r>
            <a:endParaRPr sz="4900">
              <a:solidFill>
                <a:schemeClr val="dk2"/>
              </a:solidFill>
              <a:latin typeface="Montserrat Light"/>
              <a:ea typeface="Montserrat Light"/>
              <a:cs typeface="Montserrat Light"/>
              <a:sym typeface="Montserrat Light"/>
            </a:endParaRPr>
          </a:p>
        </p:txBody>
      </p:sp>
      <p:sp>
        <p:nvSpPr>
          <p:cNvPr id="440" name="Google Shape;440;p44"/>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2"/>
                </a:solidFill>
                <a:latin typeface="Montserrat Light"/>
                <a:ea typeface="Montserrat Light"/>
                <a:cs typeface="Montserrat Light"/>
                <a:sym typeface="Montserrat Light"/>
              </a:rPr>
              <a:t>______</a:t>
            </a:r>
            <a:endParaRPr sz="4600">
              <a:solidFill>
                <a:schemeClr val="dk2"/>
              </a:solidFill>
              <a:latin typeface="Montserrat Light"/>
              <a:ea typeface="Montserrat Light"/>
              <a:cs typeface="Montserrat Light"/>
              <a:sym typeface="Montserrat Light"/>
            </a:endParaRPr>
          </a:p>
        </p:txBody>
      </p:sp>
      <p:sp>
        <p:nvSpPr>
          <p:cNvPr id="441" name="Google Shape;441;p44"/>
          <p:cNvSpPr txBox="1"/>
          <p:nvPr/>
        </p:nvSpPr>
        <p:spPr>
          <a:xfrm>
            <a:off x="4637649" y="2013625"/>
            <a:ext cx="3567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That straight horizontal line running across the top of the letters in Sanskrit (and related scripts like Hindi’s Devanāgarī) is called the </a:t>
            </a:r>
            <a:r>
              <a:rPr b="1" lang="en" sz="1100">
                <a:solidFill>
                  <a:schemeClr val="dk1"/>
                </a:solidFill>
              </a:rPr>
              <a:t>"śirorekhā" (शिरोरेखा)</a:t>
            </a:r>
            <a:r>
              <a:rPr lang="en" sz="1100">
                <a:solidFill>
                  <a:schemeClr val="dk1"/>
                </a:solidFill>
              </a:rPr>
              <a:t> — literally meaning </a:t>
            </a:r>
            <a:r>
              <a:rPr i="1" lang="en" sz="1100">
                <a:solidFill>
                  <a:schemeClr val="dk1"/>
                </a:solidFill>
              </a:rPr>
              <a:t>“headline”</a:t>
            </a:r>
            <a:r>
              <a:rPr lang="en" sz="1100">
                <a:solidFill>
                  <a:schemeClr val="dk1"/>
                </a:solidFill>
              </a:rPr>
              <a:t> or </a:t>
            </a:r>
            <a:r>
              <a:rPr i="1" lang="en" sz="1100">
                <a:solidFill>
                  <a:schemeClr val="dk1"/>
                </a:solidFill>
              </a:rPr>
              <a:t>“headstroke.”</a:t>
            </a:r>
            <a:endParaRPr sz="1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4" name="Shape 104"/>
        <p:cNvGrpSpPr/>
        <p:nvPr/>
      </p:nvGrpSpPr>
      <p:grpSpPr>
        <a:xfrm>
          <a:off x="0" y="0"/>
          <a:ext cx="0" cy="0"/>
          <a:chOff x="0" y="0"/>
          <a:chExt cx="0" cy="0"/>
        </a:xfrm>
      </p:grpSpPr>
      <p:graphicFrame>
        <p:nvGraphicFramePr>
          <p:cNvPr id="105" name="Google Shape;105;p18"/>
          <p:cNvGraphicFramePr/>
          <p:nvPr/>
        </p:nvGraphicFramePr>
        <p:xfrm>
          <a:off x="201573" y="1834108"/>
          <a:ext cx="3000000" cy="3000000"/>
        </p:xfrm>
        <a:graphic>
          <a:graphicData uri="http://schemas.openxmlformats.org/drawingml/2006/table">
            <a:tbl>
              <a:tblPr>
                <a:noFill/>
                <a:tableStyleId>{160846CD-537F-43AD-A37E-7C5B1A999EE6}</a:tableStyleId>
              </a:tblPr>
              <a:tblGrid>
                <a:gridCol w="1285575"/>
                <a:gridCol w="7244750"/>
              </a:tblGrid>
              <a:tr h="287700">
                <a:tc>
                  <a:txBody>
                    <a:bodyPr/>
                    <a:lstStyle/>
                    <a:p>
                      <a:pPr indent="0" lvl="0" marL="0" rtl="0" algn="l">
                        <a:lnSpc>
                          <a:spcPct val="115000"/>
                        </a:lnSpc>
                        <a:spcBef>
                          <a:spcPts val="0"/>
                        </a:spcBef>
                        <a:spcAft>
                          <a:spcPts val="0"/>
                        </a:spcAft>
                        <a:buNone/>
                      </a:pPr>
                      <a:r>
                        <a:rPr b="1" lang="en" sz="1100"/>
                        <a:t>Trait</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t>Expression</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1100"/>
                        <a:t>Cozy</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Soft, warm tones; gentle textures</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1100"/>
                        <a:t>Luxury</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Subtle metallics (champagne, gold, taupe); minimal aesthetic</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1100"/>
                        <a:t>Home</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Natural materials, earthy bases (stone, beige, warm neutrals)</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1100"/>
                        <a:t>Simple</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Clean layouts; whitespace; intuitive design</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98475">
                <a:tc>
                  <a:txBody>
                    <a:bodyPr/>
                    <a:lstStyle/>
                    <a:p>
                      <a:pPr indent="0" lvl="0" marL="0" rtl="0" algn="l">
                        <a:lnSpc>
                          <a:spcPct val="115000"/>
                        </a:lnSpc>
                        <a:spcBef>
                          <a:spcPts val="0"/>
                        </a:spcBef>
                        <a:spcAft>
                          <a:spcPts val="0"/>
                        </a:spcAft>
                        <a:buNone/>
                      </a:pPr>
                      <a:r>
                        <a:rPr b="1" lang="en" sz="1100"/>
                        <a:t>Buzz-worthy</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Modern contrast element or pop color; sleek iconography; visual storytelling that photographs beautifully</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bl>
          </a:graphicData>
        </a:graphic>
      </p:graphicFrame>
      <p:sp>
        <p:nvSpPr>
          <p:cNvPr id="106" name="Google Shape;106;p18"/>
          <p:cNvSpPr txBox="1"/>
          <p:nvPr/>
        </p:nvSpPr>
        <p:spPr>
          <a:xfrm>
            <a:off x="152400" y="78225"/>
            <a:ext cx="8167800" cy="147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500"/>
              <a:t>Veyya</a:t>
            </a:r>
            <a:r>
              <a:rPr lang="en" sz="1500"/>
              <a:t> represents </a:t>
            </a:r>
            <a:r>
              <a:rPr i="1" lang="en" sz="1500"/>
              <a:t>"on demand Living"</a:t>
            </a:r>
            <a:r>
              <a:rPr lang="en" sz="1500"/>
              <a:t> — combining </a:t>
            </a:r>
            <a:r>
              <a:rPr i="1" lang="en" sz="1500"/>
              <a:t>luxury comfort</a:t>
            </a:r>
            <a:r>
              <a:rPr lang="en" sz="1500"/>
              <a:t>, </a:t>
            </a:r>
            <a:r>
              <a:rPr i="1" lang="en" sz="1500"/>
              <a:t>simplicity</a:t>
            </a:r>
            <a:r>
              <a:rPr lang="en" sz="1500"/>
              <a:t>, and </a:t>
            </a:r>
            <a:r>
              <a:rPr i="1" lang="en" sz="1500"/>
              <a:t>trust</a:t>
            </a:r>
            <a:r>
              <a:rPr lang="en" sz="1500"/>
              <a:t> within the home. It should feel </a:t>
            </a:r>
            <a:r>
              <a:rPr b="1" lang="en" sz="1500"/>
              <a:t>warm, elegant, and modern</a:t>
            </a:r>
            <a:r>
              <a:rPr lang="en" sz="1500"/>
              <a:t>, while standing out as </a:t>
            </a:r>
            <a:r>
              <a:rPr i="1" lang="en" sz="1500"/>
              <a:t>aspirational yet accessible</a:t>
            </a:r>
            <a:r>
              <a:rPr lang="en" sz="1500"/>
              <a:t>.</a:t>
            </a:r>
            <a:endParaRPr sz="1500"/>
          </a:p>
          <a:p>
            <a:pPr indent="0" lvl="0" marL="0" rtl="0" algn="l">
              <a:lnSpc>
                <a:spcPct val="115000"/>
              </a:lnSpc>
              <a:spcBef>
                <a:spcPts val="1200"/>
              </a:spcBef>
              <a:spcAft>
                <a:spcPts val="0"/>
              </a:spcAft>
              <a:buNone/>
            </a:pPr>
            <a:r>
              <a:t/>
            </a:r>
            <a:endParaRPr sz="1100"/>
          </a:p>
          <a:p>
            <a:pPr indent="0" lvl="0" marL="0" rtl="0" algn="l">
              <a:lnSpc>
                <a:spcPct val="115000"/>
              </a:lnSpc>
              <a:spcBef>
                <a:spcPts val="1400"/>
              </a:spcBef>
              <a:spcAft>
                <a:spcPts val="400"/>
              </a:spcAft>
              <a:buNone/>
            </a:pPr>
            <a:r>
              <a:t/>
            </a:r>
            <a:endParaRPr b="1" sz="1300"/>
          </a:p>
        </p:txBody>
      </p:sp>
      <p:sp>
        <p:nvSpPr>
          <p:cNvPr id="107" name="Google Shape;107;p18"/>
          <p:cNvSpPr txBox="1"/>
          <p:nvPr/>
        </p:nvSpPr>
        <p:spPr>
          <a:xfrm>
            <a:off x="152400" y="128255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dk1"/>
                </a:solidFill>
              </a:rPr>
              <a:t>Brand Personality</a:t>
            </a:r>
            <a:endParaRPr b="1" sz="13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grpSp>
        <p:nvGrpSpPr>
          <p:cNvPr id="446" name="Google Shape;446;p45"/>
          <p:cNvGrpSpPr/>
          <p:nvPr/>
        </p:nvGrpSpPr>
        <p:grpSpPr>
          <a:xfrm>
            <a:off x="-254000" y="1413797"/>
            <a:ext cx="3956400" cy="1913603"/>
            <a:chOff x="0" y="1457047"/>
            <a:chExt cx="3956400" cy="1913603"/>
          </a:xfrm>
        </p:grpSpPr>
        <p:sp>
          <p:nvSpPr>
            <p:cNvPr id="447" name="Google Shape;447;p45"/>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Montserrat Light"/>
                  <a:ea typeface="Montserrat Light"/>
                  <a:cs typeface="Montserrat Light"/>
                  <a:sym typeface="Montserrat Light"/>
                </a:rPr>
                <a:t>Veyya</a:t>
              </a:r>
              <a:endParaRPr sz="4900">
                <a:solidFill>
                  <a:schemeClr val="dk1"/>
                </a:solidFill>
                <a:latin typeface="Montserrat Light"/>
                <a:ea typeface="Montserrat Light"/>
                <a:cs typeface="Montserrat Light"/>
                <a:sym typeface="Montserrat Light"/>
              </a:endParaRPr>
            </a:p>
          </p:txBody>
        </p:sp>
        <p:sp>
          <p:nvSpPr>
            <p:cNvPr id="448" name="Google Shape;448;p45"/>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Montserrat Light"/>
                  <a:ea typeface="Montserrat Light"/>
                  <a:cs typeface="Montserrat Light"/>
                  <a:sym typeface="Montserrat Light"/>
                </a:rPr>
                <a:t>______</a:t>
              </a:r>
              <a:endParaRPr sz="4600">
                <a:solidFill>
                  <a:schemeClr val="dk1"/>
                </a:solidFill>
                <a:latin typeface="Montserrat Light"/>
                <a:ea typeface="Montserrat Light"/>
                <a:cs typeface="Montserrat Light"/>
                <a:sym typeface="Montserrat Light"/>
              </a:endParaRPr>
            </a:p>
          </p:txBody>
        </p:sp>
      </p:grpSp>
      <p:sp>
        <p:nvSpPr>
          <p:cNvPr id="449" name="Google Shape;449;p45"/>
          <p:cNvSpPr txBox="1"/>
          <p:nvPr/>
        </p:nvSpPr>
        <p:spPr>
          <a:xfrm>
            <a:off x="-254000" y="2921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Montserrat Light"/>
                <a:ea typeface="Montserrat Light"/>
                <a:cs typeface="Montserrat Light"/>
                <a:sym typeface="Montserrat Light"/>
              </a:rPr>
              <a:t>Veyya</a:t>
            </a:r>
            <a:endParaRPr sz="4900">
              <a:solidFill>
                <a:schemeClr val="dk1"/>
              </a:solidFill>
              <a:latin typeface="Montserrat Light"/>
              <a:ea typeface="Montserrat Light"/>
              <a:cs typeface="Montserrat Light"/>
              <a:sym typeface="Montserrat Light"/>
            </a:endParaRPr>
          </a:p>
        </p:txBody>
      </p:sp>
      <p:sp>
        <p:nvSpPr>
          <p:cNvPr id="450" name="Google Shape;450;p45"/>
          <p:cNvSpPr txBox="1"/>
          <p:nvPr/>
        </p:nvSpPr>
        <p:spPr>
          <a:xfrm>
            <a:off x="-254000" y="36322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Montserrat Light"/>
                <a:ea typeface="Montserrat Light"/>
                <a:cs typeface="Montserrat Light"/>
                <a:sym typeface="Montserrat Light"/>
              </a:rPr>
              <a:t>VEYYA</a:t>
            </a:r>
            <a:endParaRPr sz="4900">
              <a:solidFill>
                <a:schemeClr val="dk1"/>
              </a:solidFill>
              <a:latin typeface="Montserrat Light"/>
              <a:ea typeface="Montserrat Light"/>
              <a:cs typeface="Montserrat Light"/>
              <a:sym typeface="Montserrat Light"/>
            </a:endParaRPr>
          </a:p>
        </p:txBody>
      </p:sp>
      <p:sp>
        <p:nvSpPr>
          <p:cNvPr id="451" name="Google Shape;451;p45"/>
          <p:cNvSpPr txBox="1"/>
          <p:nvPr/>
        </p:nvSpPr>
        <p:spPr>
          <a:xfrm>
            <a:off x="2514600" y="3175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Playfair Display"/>
                <a:ea typeface="Playfair Display"/>
                <a:cs typeface="Playfair Display"/>
                <a:sym typeface="Playfair Display"/>
              </a:rPr>
              <a:t>Veyya</a:t>
            </a:r>
            <a:endParaRPr sz="4900">
              <a:solidFill>
                <a:schemeClr val="dk1"/>
              </a:solidFill>
              <a:latin typeface="Playfair Display"/>
              <a:ea typeface="Playfair Display"/>
              <a:cs typeface="Playfair Display"/>
              <a:sym typeface="Playfair Display"/>
            </a:endParaRPr>
          </a:p>
        </p:txBody>
      </p:sp>
      <p:sp>
        <p:nvSpPr>
          <p:cNvPr id="452" name="Google Shape;452;p45"/>
          <p:cNvSpPr txBox="1"/>
          <p:nvPr/>
        </p:nvSpPr>
        <p:spPr>
          <a:xfrm>
            <a:off x="2578100" y="36434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Playfair Display"/>
                <a:ea typeface="Playfair Display"/>
                <a:cs typeface="Playfair Display"/>
                <a:sym typeface="Playfair Display"/>
              </a:rPr>
              <a:t>VEYYA</a:t>
            </a:r>
            <a:endParaRPr sz="4900">
              <a:solidFill>
                <a:schemeClr val="dk1"/>
              </a:solidFill>
              <a:latin typeface="Playfair Display"/>
              <a:ea typeface="Playfair Display"/>
              <a:cs typeface="Playfair Display"/>
              <a:sym typeface="Playfair Display"/>
            </a:endParaRPr>
          </a:p>
        </p:txBody>
      </p:sp>
      <p:grpSp>
        <p:nvGrpSpPr>
          <p:cNvPr id="453" name="Google Shape;453;p45"/>
          <p:cNvGrpSpPr/>
          <p:nvPr/>
        </p:nvGrpSpPr>
        <p:grpSpPr>
          <a:xfrm>
            <a:off x="2565400" y="1450397"/>
            <a:ext cx="3956400" cy="1913603"/>
            <a:chOff x="0" y="1457047"/>
            <a:chExt cx="3956400" cy="1913603"/>
          </a:xfrm>
        </p:grpSpPr>
        <p:sp>
          <p:nvSpPr>
            <p:cNvPr id="454" name="Google Shape;454;p45"/>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Playfair Display"/>
                  <a:ea typeface="Playfair Display"/>
                  <a:cs typeface="Playfair Display"/>
                  <a:sym typeface="Playfair Display"/>
                </a:rPr>
                <a:t>Veyya</a:t>
              </a:r>
              <a:endParaRPr sz="4900">
                <a:solidFill>
                  <a:schemeClr val="dk1"/>
                </a:solidFill>
                <a:latin typeface="Playfair Display"/>
                <a:ea typeface="Playfair Display"/>
                <a:cs typeface="Playfair Display"/>
                <a:sym typeface="Playfair Display"/>
              </a:endParaRPr>
            </a:p>
          </p:txBody>
        </p:sp>
        <p:sp>
          <p:nvSpPr>
            <p:cNvPr id="455" name="Google Shape;455;p45"/>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Montserrat"/>
                  <a:ea typeface="Montserrat"/>
                  <a:cs typeface="Montserrat"/>
                  <a:sym typeface="Montserrat"/>
                </a:rPr>
                <a:t>______</a:t>
              </a:r>
              <a:endParaRPr sz="4600">
                <a:solidFill>
                  <a:schemeClr val="dk1"/>
                </a:solidFill>
                <a:latin typeface="Montserrat"/>
                <a:ea typeface="Montserrat"/>
                <a:cs typeface="Montserrat"/>
                <a:sym typeface="Montserrat"/>
              </a:endParaRPr>
            </a:p>
          </p:txBody>
        </p:sp>
      </p:grpSp>
      <p:grpSp>
        <p:nvGrpSpPr>
          <p:cNvPr id="456" name="Google Shape;456;p45"/>
          <p:cNvGrpSpPr/>
          <p:nvPr/>
        </p:nvGrpSpPr>
        <p:grpSpPr>
          <a:xfrm>
            <a:off x="5511800" y="1435647"/>
            <a:ext cx="3956400" cy="1913603"/>
            <a:chOff x="0" y="1457047"/>
            <a:chExt cx="3956400" cy="1913603"/>
          </a:xfrm>
        </p:grpSpPr>
        <p:sp>
          <p:nvSpPr>
            <p:cNvPr id="457" name="Google Shape;457;p45"/>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Montserrat Light"/>
                  <a:ea typeface="Montserrat Light"/>
                  <a:cs typeface="Montserrat Light"/>
                  <a:sym typeface="Montserrat Light"/>
                </a:rPr>
                <a:t>Veyya</a:t>
              </a:r>
              <a:endParaRPr sz="4900">
                <a:solidFill>
                  <a:schemeClr val="dk1"/>
                </a:solidFill>
                <a:latin typeface="Montserrat Light"/>
                <a:ea typeface="Montserrat Light"/>
                <a:cs typeface="Montserrat Light"/>
                <a:sym typeface="Montserrat Light"/>
              </a:endParaRPr>
            </a:p>
          </p:txBody>
        </p:sp>
        <p:sp>
          <p:nvSpPr>
            <p:cNvPr id="458" name="Google Shape;458;p45"/>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Montserrat Light"/>
                  <a:ea typeface="Montserrat Light"/>
                  <a:cs typeface="Montserrat Light"/>
                  <a:sym typeface="Montserrat Light"/>
                </a:rPr>
                <a:t>______</a:t>
              </a:r>
              <a:endParaRPr sz="4600">
                <a:solidFill>
                  <a:schemeClr val="dk1"/>
                </a:solidFill>
                <a:latin typeface="Montserrat Light"/>
                <a:ea typeface="Montserrat Light"/>
                <a:cs typeface="Montserrat Light"/>
                <a:sym typeface="Montserrat Light"/>
              </a:endParaRPr>
            </a:p>
          </p:txBody>
        </p:sp>
      </p:grpSp>
      <p:sp>
        <p:nvSpPr>
          <p:cNvPr id="459" name="Google Shape;459;p45"/>
          <p:cNvSpPr txBox="1"/>
          <p:nvPr/>
        </p:nvSpPr>
        <p:spPr>
          <a:xfrm>
            <a:off x="5511800" y="3139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Montserrat Light"/>
                <a:ea typeface="Montserrat Light"/>
                <a:cs typeface="Montserrat Light"/>
                <a:sym typeface="Montserrat Light"/>
              </a:rPr>
              <a:t>Veyya</a:t>
            </a:r>
            <a:endParaRPr sz="4900">
              <a:solidFill>
                <a:schemeClr val="dk1"/>
              </a:solidFill>
              <a:latin typeface="Montserrat Light"/>
              <a:ea typeface="Montserrat Light"/>
              <a:cs typeface="Montserrat Light"/>
              <a:sym typeface="Montserrat Light"/>
            </a:endParaRPr>
          </a:p>
        </p:txBody>
      </p:sp>
      <p:sp>
        <p:nvSpPr>
          <p:cNvPr id="460" name="Google Shape;460;p45"/>
          <p:cNvSpPr txBox="1"/>
          <p:nvPr/>
        </p:nvSpPr>
        <p:spPr>
          <a:xfrm>
            <a:off x="5511800" y="36540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Montserrat Light"/>
                <a:ea typeface="Montserrat Light"/>
                <a:cs typeface="Montserrat Light"/>
                <a:sym typeface="Montserrat Light"/>
              </a:rPr>
              <a:t>VEYYA</a:t>
            </a:r>
            <a:endParaRPr sz="4900">
              <a:solidFill>
                <a:schemeClr val="dk1"/>
              </a:solidFill>
              <a:latin typeface="Montserrat Light"/>
              <a:ea typeface="Montserrat Light"/>
              <a:cs typeface="Montserrat Light"/>
              <a:sym typeface="Montserrat Light"/>
            </a:endParaRPr>
          </a:p>
        </p:txBody>
      </p:sp>
      <p:grpSp>
        <p:nvGrpSpPr>
          <p:cNvPr id="461" name="Google Shape;461;p45"/>
          <p:cNvGrpSpPr/>
          <p:nvPr/>
        </p:nvGrpSpPr>
        <p:grpSpPr>
          <a:xfrm>
            <a:off x="5524500" y="1448347"/>
            <a:ext cx="3956400" cy="1913603"/>
            <a:chOff x="0" y="1457047"/>
            <a:chExt cx="3956400" cy="1913603"/>
          </a:xfrm>
        </p:grpSpPr>
        <p:sp>
          <p:nvSpPr>
            <p:cNvPr id="462" name="Google Shape;462;p45"/>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Montserrat Light"/>
                  <a:ea typeface="Montserrat Light"/>
                  <a:cs typeface="Montserrat Light"/>
                  <a:sym typeface="Montserrat Light"/>
                </a:rPr>
                <a:t>Veyya</a:t>
              </a:r>
              <a:endParaRPr sz="4900">
                <a:solidFill>
                  <a:schemeClr val="dk1"/>
                </a:solidFill>
                <a:latin typeface="Montserrat Light"/>
                <a:ea typeface="Montserrat Light"/>
                <a:cs typeface="Montserrat Light"/>
                <a:sym typeface="Montserrat Light"/>
              </a:endParaRPr>
            </a:p>
          </p:txBody>
        </p:sp>
        <p:sp>
          <p:nvSpPr>
            <p:cNvPr id="463" name="Google Shape;463;p45"/>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Montserrat Light"/>
                  <a:ea typeface="Montserrat Light"/>
                  <a:cs typeface="Montserrat Light"/>
                  <a:sym typeface="Montserrat Light"/>
                </a:rPr>
                <a:t>______</a:t>
              </a:r>
              <a:endParaRPr sz="4600">
                <a:solidFill>
                  <a:schemeClr val="dk1"/>
                </a:solidFill>
                <a:latin typeface="Montserrat Light"/>
                <a:ea typeface="Montserrat Light"/>
                <a:cs typeface="Montserrat Light"/>
                <a:sym typeface="Montserrat Light"/>
              </a:endParaRPr>
            </a:p>
          </p:txBody>
        </p:sp>
      </p:grpSp>
      <p:sp>
        <p:nvSpPr>
          <p:cNvPr id="464" name="Google Shape;464;p45"/>
          <p:cNvSpPr txBox="1"/>
          <p:nvPr/>
        </p:nvSpPr>
        <p:spPr>
          <a:xfrm>
            <a:off x="5524500" y="3266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Montserrat Light"/>
                <a:ea typeface="Montserrat Light"/>
                <a:cs typeface="Montserrat Light"/>
                <a:sym typeface="Montserrat Light"/>
              </a:rPr>
              <a:t>Veyya</a:t>
            </a:r>
            <a:endParaRPr sz="4900">
              <a:solidFill>
                <a:schemeClr val="dk1"/>
              </a:solidFill>
              <a:latin typeface="Montserrat Light"/>
              <a:ea typeface="Montserrat Light"/>
              <a:cs typeface="Montserrat Light"/>
              <a:sym typeface="Montserrat Light"/>
            </a:endParaRPr>
          </a:p>
        </p:txBody>
      </p:sp>
      <p:sp>
        <p:nvSpPr>
          <p:cNvPr id="465" name="Google Shape;465;p45"/>
          <p:cNvSpPr txBox="1"/>
          <p:nvPr/>
        </p:nvSpPr>
        <p:spPr>
          <a:xfrm>
            <a:off x="5524500" y="36667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Montserrat Light"/>
                <a:ea typeface="Montserrat Light"/>
                <a:cs typeface="Montserrat Light"/>
                <a:sym typeface="Montserrat Light"/>
              </a:rPr>
              <a:t>VEYYA</a:t>
            </a:r>
            <a:endParaRPr sz="4900">
              <a:solidFill>
                <a:schemeClr val="dk1"/>
              </a:solidFill>
              <a:latin typeface="Montserrat Light"/>
              <a:ea typeface="Montserrat Light"/>
              <a:cs typeface="Montserrat Light"/>
              <a:sym typeface="Montserrat Light"/>
            </a:endParaRPr>
          </a:p>
        </p:txBody>
      </p:sp>
      <p:sp>
        <p:nvSpPr>
          <p:cNvPr id="466" name="Google Shape;466;p45"/>
          <p:cNvSpPr/>
          <p:nvPr/>
        </p:nvSpPr>
        <p:spPr>
          <a:xfrm>
            <a:off x="114075" y="2266872"/>
            <a:ext cx="145175" cy="280650"/>
          </a:xfrm>
          <a:prstGeom prst="flowChartCollate">
            <a:avLst/>
          </a:prstGeom>
          <a:solidFill>
            <a:srgbClr val="1133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7" name="Google Shape;467;p45"/>
          <p:cNvSpPr/>
          <p:nvPr/>
        </p:nvSpPr>
        <p:spPr>
          <a:xfrm>
            <a:off x="3104375" y="2251141"/>
            <a:ext cx="598025" cy="641225"/>
          </a:xfrm>
          <a:prstGeom prst="flowChartCollate">
            <a:avLst/>
          </a:prstGeom>
          <a:solidFill>
            <a:srgbClr val="1133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46"/>
          <p:cNvGrpSpPr/>
          <p:nvPr/>
        </p:nvGrpSpPr>
        <p:grpSpPr>
          <a:xfrm>
            <a:off x="-254000" y="1413797"/>
            <a:ext cx="3956400" cy="1913603"/>
            <a:chOff x="0" y="1457047"/>
            <a:chExt cx="3956400" cy="1913603"/>
          </a:xfrm>
        </p:grpSpPr>
        <p:sp>
          <p:nvSpPr>
            <p:cNvPr id="473" name="Google Shape;473;p46"/>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Oswald"/>
                  <a:ea typeface="Oswald"/>
                  <a:cs typeface="Oswald"/>
                  <a:sym typeface="Oswald"/>
                </a:rPr>
                <a:t>Veyya</a:t>
              </a:r>
              <a:endParaRPr sz="4900">
                <a:solidFill>
                  <a:schemeClr val="dk1"/>
                </a:solidFill>
                <a:latin typeface="Oswald"/>
                <a:ea typeface="Oswald"/>
                <a:cs typeface="Oswald"/>
                <a:sym typeface="Oswald"/>
              </a:endParaRPr>
            </a:p>
          </p:txBody>
        </p:sp>
        <p:sp>
          <p:nvSpPr>
            <p:cNvPr id="474" name="Google Shape;474;p46"/>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Oswald"/>
                  <a:ea typeface="Oswald"/>
                  <a:cs typeface="Oswald"/>
                  <a:sym typeface="Oswald"/>
                </a:rPr>
                <a:t>______</a:t>
              </a:r>
              <a:endParaRPr sz="4600">
                <a:solidFill>
                  <a:schemeClr val="dk1"/>
                </a:solidFill>
                <a:latin typeface="Oswald"/>
                <a:ea typeface="Oswald"/>
                <a:cs typeface="Oswald"/>
                <a:sym typeface="Oswald"/>
              </a:endParaRPr>
            </a:p>
          </p:txBody>
        </p:sp>
      </p:grpSp>
      <p:sp>
        <p:nvSpPr>
          <p:cNvPr id="475" name="Google Shape;475;p46"/>
          <p:cNvSpPr txBox="1"/>
          <p:nvPr/>
        </p:nvSpPr>
        <p:spPr>
          <a:xfrm>
            <a:off x="-254000" y="2921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Oswald"/>
                <a:ea typeface="Oswald"/>
                <a:cs typeface="Oswald"/>
                <a:sym typeface="Oswald"/>
              </a:rPr>
              <a:t>Veyya</a:t>
            </a:r>
            <a:endParaRPr sz="4900">
              <a:solidFill>
                <a:schemeClr val="dk1"/>
              </a:solidFill>
              <a:latin typeface="Oswald"/>
              <a:ea typeface="Oswald"/>
              <a:cs typeface="Oswald"/>
              <a:sym typeface="Oswald"/>
            </a:endParaRPr>
          </a:p>
        </p:txBody>
      </p:sp>
      <p:sp>
        <p:nvSpPr>
          <p:cNvPr id="476" name="Google Shape;476;p46"/>
          <p:cNvSpPr txBox="1"/>
          <p:nvPr/>
        </p:nvSpPr>
        <p:spPr>
          <a:xfrm>
            <a:off x="-254000" y="36322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Oswald"/>
                <a:ea typeface="Oswald"/>
                <a:cs typeface="Oswald"/>
                <a:sym typeface="Oswald"/>
              </a:rPr>
              <a:t>VEYYA</a:t>
            </a:r>
            <a:endParaRPr sz="4900">
              <a:solidFill>
                <a:schemeClr val="dk1"/>
              </a:solidFill>
              <a:latin typeface="Oswald"/>
              <a:ea typeface="Oswald"/>
              <a:cs typeface="Oswald"/>
              <a:sym typeface="Oswald"/>
            </a:endParaRPr>
          </a:p>
        </p:txBody>
      </p:sp>
      <p:sp>
        <p:nvSpPr>
          <p:cNvPr id="477" name="Google Shape;477;p46"/>
          <p:cNvSpPr txBox="1"/>
          <p:nvPr/>
        </p:nvSpPr>
        <p:spPr>
          <a:xfrm>
            <a:off x="2514600" y="3175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Oswald Light"/>
                <a:ea typeface="Oswald Light"/>
                <a:cs typeface="Oswald Light"/>
                <a:sym typeface="Oswald Light"/>
              </a:rPr>
              <a:t>Veyya</a:t>
            </a:r>
            <a:endParaRPr sz="4900">
              <a:solidFill>
                <a:schemeClr val="dk1"/>
              </a:solidFill>
              <a:latin typeface="Oswald Light"/>
              <a:ea typeface="Oswald Light"/>
              <a:cs typeface="Oswald Light"/>
              <a:sym typeface="Oswald Light"/>
            </a:endParaRPr>
          </a:p>
        </p:txBody>
      </p:sp>
      <p:sp>
        <p:nvSpPr>
          <p:cNvPr id="478" name="Google Shape;478;p46"/>
          <p:cNvSpPr txBox="1"/>
          <p:nvPr/>
        </p:nvSpPr>
        <p:spPr>
          <a:xfrm>
            <a:off x="2578100" y="36434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Oswald Light"/>
                <a:ea typeface="Oswald Light"/>
                <a:cs typeface="Oswald Light"/>
                <a:sym typeface="Oswald Light"/>
              </a:rPr>
              <a:t>VEYYA</a:t>
            </a:r>
            <a:endParaRPr sz="4900">
              <a:solidFill>
                <a:schemeClr val="dk1"/>
              </a:solidFill>
              <a:latin typeface="Oswald Light"/>
              <a:ea typeface="Oswald Light"/>
              <a:cs typeface="Oswald Light"/>
              <a:sym typeface="Oswald Light"/>
            </a:endParaRPr>
          </a:p>
        </p:txBody>
      </p:sp>
      <p:grpSp>
        <p:nvGrpSpPr>
          <p:cNvPr id="479" name="Google Shape;479;p46"/>
          <p:cNvGrpSpPr/>
          <p:nvPr/>
        </p:nvGrpSpPr>
        <p:grpSpPr>
          <a:xfrm>
            <a:off x="2565400" y="1450397"/>
            <a:ext cx="3956400" cy="1913603"/>
            <a:chOff x="0" y="1457047"/>
            <a:chExt cx="3956400" cy="1913603"/>
          </a:xfrm>
        </p:grpSpPr>
        <p:sp>
          <p:nvSpPr>
            <p:cNvPr id="480" name="Google Shape;480;p46"/>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Oswald Light"/>
                  <a:ea typeface="Oswald Light"/>
                  <a:cs typeface="Oswald Light"/>
                  <a:sym typeface="Oswald Light"/>
                </a:rPr>
                <a:t>Veyya</a:t>
              </a:r>
              <a:endParaRPr sz="4900">
                <a:solidFill>
                  <a:schemeClr val="dk1"/>
                </a:solidFill>
                <a:latin typeface="Oswald Light"/>
                <a:ea typeface="Oswald Light"/>
                <a:cs typeface="Oswald Light"/>
                <a:sym typeface="Oswald Light"/>
              </a:endParaRPr>
            </a:p>
          </p:txBody>
        </p:sp>
        <p:sp>
          <p:nvSpPr>
            <p:cNvPr id="481" name="Google Shape;481;p46"/>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Oswald Light"/>
                  <a:ea typeface="Oswald Light"/>
                  <a:cs typeface="Oswald Light"/>
                  <a:sym typeface="Oswald Light"/>
                </a:rPr>
                <a:t>______</a:t>
              </a:r>
              <a:endParaRPr sz="4600">
                <a:solidFill>
                  <a:schemeClr val="dk1"/>
                </a:solidFill>
                <a:latin typeface="Oswald Light"/>
                <a:ea typeface="Oswald Light"/>
                <a:cs typeface="Oswald Light"/>
                <a:sym typeface="Oswald Light"/>
              </a:endParaRPr>
            </a:p>
          </p:txBody>
        </p:sp>
      </p:grpSp>
      <p:grpSp>
        <p:nvGrpSpPr>
          <p:cNvPr id="482" name="Google Shape;482;p46"/>
          <p:cNvGrpSpPr/>
          <p:nvPr/>
        </p:nvGrpSpPr>
        <p:grpSpPr>
          <a:xfrm>
            <a:off x="5384800" y="1435647"/>
            <a:ext cx="3956400" cy="1913603"/>
            <a:chOff x="0" y="1457047"/>
            <a:chExt cx="3956400" cy="1913603"/>
          </a:xfrm>
        </p:grpSpPr>
        <p:sp>
          <p:nvSpPr>
            <p:cNvPr id="483" name="Google Shape;483;p46"/>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EB Garamond Medium"/>
                  <a:ea typeface="EB Garamond Medium"/>
                  <a:cs typeface="EB Garamond Medium"/>
                  <a:sym typeface="EB Garamond Medium"/>
                </a:rPr>
                <a:t>Veyya</a:t>
              </a:r>
              <a:endParaRPr sz="4900">
                <a:solidFill>
                  <a:schemeClr val="dk1"/>
                </a:solidFill>
                <a:latin typeface="EB Garamond Medium"/>
                <a:ea typeface="EB Garamond Medium"/>
                <a:cs typeface="EB Garamond Medium"/>
                <a:sym typeface="EB Garamond Medium"/>
              </a:endParaRPr>
            </a:p>
          </p:txBody>
        </p:sp>
        <p:sp>
          <p:nvSpPr>
            <p:cNvPr id="484" name="Google Shape;484;p46"/>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Montserrat Medium"/>
                  <a:ea typeface="Montserrat Medium"/>
                  <a:cs typeface="Montserrat Medium"/>
                  <a:sym typeface="Montserrat Medium"/>
                </a:rPr>
                <a:t>______</a:t>
              </a:r>
              <a:endParaRPr sz="4600">
                <a:solidFill>
                  <a:schemeClr val="dk1"/>
                </a:solidFill>
                <a:latin typeface="Montserrat Medium"/>
                <a:ea typeface="Montserrat Medium"/>
                <a:cs typeface="Montserrat Medium"/>
                <a:sym typeface="Montserrat Medium"/>
              </a:endParaRPr>
            </a:p>
          </p:txBody>
        </p:sp>
      </p:grpSp>
      <p:sp>
        <p:nvSpPr>
          <p:cNvPr id="485" name="Google Shape;485;p46"/>
          <p:cNvSpPr txBox="1"/>
          <p:nvPr/>
        </p:nvSpPr>
        <p:spPr>
          <a:xfrm>
            <a:off x="5384800" y="3139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EB Garamond Medium"/>
                <a:ea typeface="EB Garamond Medium"/>
                <a:cs typeface="EB Garamond Medium"/>
                <a:sym typeface="EB Garamond Medium"/>
              </a:rPr>
              <a:t>Veyya</a:t>
            </a:r>
            <a:endParaRPr sz="4900">
              <a:solidFill>
                <a:schemeClr val="dk1"/>
              </a:solidFill>
              <a:latin typeface="EB Garamond Medium"/>
              <a:ea typeface="EB Garamond Medium"/>
              <a:cs typeface="EB Garamond Medium"/>
              <a:sym typeface="EB Garamond Medium"/>
            </a:endParaRPr>
          </a:p>
        </p:txBody>
      </p:sp>
      <p:sp>
        <p:nvSpPr>
          <p:cNvPr id="486" name="Google Shape;486;p46"/>
          <p:cNvSpPr txBox="1"/>
          <p:nvPr/>
        </p:nvSpPr>
        <p:spPr>
          <a:xfrm>
            <a:off x="5384800" y="36540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EB Garamond"/>
                <a:ea typeface="EB Garamond"/>
                <a:cs typeface="EB Garamond"/>
                <a:sym typeface="EB Garamond"/>
              </a:rPr>
              <a:t>VEYYA</a:t>
            </a:r>
            <a:endParaRPr sz="4900">
              <a:solidFill>
                <a:schemeClr val="dk1"/>
              </a:solidFill>
              <a:latin typeface="EB Garamond"/>
              <a:ea typeface="EB Garamond"/>
              <a:cs typeface="EB Garamond"/>
              <a:sym typeface="EB Garamond"/>
            </a:endParaRPr>
          </a:p>
        </p:txBody>
      </p:sp>
      <p:sp>
        <p:nvSpPr>
          <p:cNvPr id="487" name="Google Shape;487;p46"/>
          <p:cNvSpPr/>
          <p:nvPr/>
        </p:nvSpPr>
        <p:spPr>
          <a:xfrm>
            <a:off x="5993850" y="4029772"/>
            <a:ext cx="145175" cy="280650"/>
          </a:xfrm>
          <a:prstGeom prst="flowChartCollate">
            <a:avLst/>
          </a:prstGeom>
          <a:solidFill>
            <a:srgbClr val="1133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txBox="1"/>
          <p:nvPr/>
        </p:nvSpPr>
        <p:spPr>
          <a:xfrm>
            <a:off x="2514600" y="3175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Playfair Display ExtraBold"/>
                <a:ea typeface="Playfair Display ExtraBold"/>
                <a:cs typeface="Playfair Display ExtraBold"/>
                <a:sym typeface="Playfair Display ExtraBold"/>
              </a:rPr>
              <a:t>Veyya</a:t>
            </a:r>
            <a:endParaRPr sz="4900">
              <a:solidFill>
                <a:schemeClr val="dk1"/>
              </a:solidFill>
              <a:latin typeface="Playfair Display ExtraBold"/>
              <a:ea typeface="Playfair Display ExtraBold"/>
              <a:cs typeface="Playfair Display ExtraBold"/>
              <a:sym typeface="Playfair Display ExtraBold"/>
            </a:endParaRPr>
          </a:p>
        </p:txBody>
      </p:sp>
      <p:sp>
        <p:nvSpPr>
          <p:cNvPr id="493" name="Google Shape;493;p47"/>
          <p:cNvSpPr txBox="1"/>
          <p:nvPr/>
        </p:nvSpPr>
        <p:spPr>
          <a:xfrm>
            <a:off x="2578100" y="36434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Playfair Display ExtraBold"/>
                <a:ea typeface="Playfair Display ExtraBold"/>
                <a:cs typeface="Playfair Display ExtraBold"/>
                <a:sym typeface="Playfair Display ExtraBold"/>
              </a:rPr>
              <a:t>VEYYA</a:t>
            </a:r>
            <a:endParaRPr sz="4900">
              <a:solidFill>
                <a:schemeClr val="dk1"/>
              </a:solidFill>
              <a:latin typeface="Playfair Display ExtraBold"/>
              <a:ea typeface="Playfair Display ExtraBold"/>
              <a:cs typeface="Playfair Display ExtraBold"/>
              <a:sym typeface="Playfair Display ExtraBold"/>
            </a:endParaRPr>
          </a:p>
        </p:txBody>
      </p:sp>
      <p:grpSp>
        <p:nvGrpSpPr>
          <p:cNvPr id="494" name="Google Shape;494;p47"/>
          <p:cNvGrpSpPr/>
          <p:nvPr/>
        </p:nvGrpSpPr>
        <p:grpSpPr>
          <a:xfrm>
            <a:off x="-254000" y="1413797"/>
            <a:ext cx="3956400" cy="1913603"/>
            <a:chOff x="0" y="1457047"/>
            <a:chExt cx="3956400" cy="1913603"/>
          </a:xfrm>
        </p:grpSpPr>
        <p:sp>
          <p:nvSpPr>
            <p:cNvPr id="495" name="Google Shape;495;p47"/>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Georgia"/>
                  <a:ea typeface="Georgia"/>
                  <a:cs typeface="Georgia"/>
                  <a:sym typeface="Georgia"/>
                </a:rPr>
                <a:t>Veyya</a:t>
              </a:r>
              <a:endParaRPr sz="4900">
                <a:solidFill>
                  <a:schemeClr val="dk1"/>
                </a:solidFill>
                <a:latin typeface="Georgia"/>
                <a:ea typeface="Georgia"/>
                <a:cs typeface="Georgia"/>
                <a:sym typeface="Georgia"/>
              </a:endParaRPr>
            </a:p>
          </p:txBody>
        </p:sp>
        <p:sp>
          <p:nvSpPr>
            <p:cNvPr id="496" name="Google Shape;496;p47"/>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Georgia"/>
                  <a:ea typeface="Georgia"/>
                  <a:cs typeface="Georgia"/>
                  <a:sym typeface="Georgia"/>
                </a:rPr>
                <a:t>______</a:t>
              </a:r>
              <a:endParaRPr sz="4600">
                <a:solidFill>
                  <a:schemeClr val="dk1"/>
                </a:solidFill>
                <a:latin typeface="Georgia"/>
                <a:ea typeface="Georgia"/>
                <a:cs typeface="Georgia"/>
                <a:sym typeface="Georgia"/>
              </a:endParaRPr>
            </a:p>
          </p:txBody>
        </p:sp>
      </p:grpSp>
      <p:sp>
        <p:nvSpPr>
          <p:cNvPr id="497" name="Google Shape;497;p47"/>
          <p:cNvSpPr txBox="1"/>
          <p:nvPr/>
        </p:nvSpPr>
        <p:spPr>
          <a:xfrm>
            <a:off x="-254000" y="2921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Georgia"/>
                <a:ea typeface="Georgia"/>
                <a:cs typeface="Georgia"/>
                <a:sym typeface="Georgia"/>
              </a:rPr>
              <a:t>Veyya</a:t>
            </a:r>
            <a:endParaRPr sz="4900">
              <a:solidFill>
                <a:schemeClr val="dk1"/>
              </a:solidFill>
              <a:latin typeface="Georgia"/>
              <a:ea typeface="Georgia"/>
              <a:cs typeface="Georgia"/>
              <a:sym typeface="Georgia"/>
            </a:endParaRPr>
          </a:p>
        </p:txBody>
      </p:sp>
      <p:sp>
        <p:nvSpPr>
          <p:cNvPr id="498" name="Google Shape;498;p47"/>
          <p:cNvSpPr txBox="1"/>
          <p:nvPr/>
        </p:nvSpPr>
        <p:spPr>
          <a:xfrm>
            <a:off x="-254000" y="363220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Georgia"/>
                <a:ea typeface="Georgia"/>
                <a:cs typeface="Georgia"/>
                <a:sym typeface="Georgia"/>
              </a:rPr>
              <a:t>VEYYA</a:t>
            </a:r>
            <a:endParaRPr sz="4900">
              <a:solidFill>
                <a:schemeClr val="dk1"/>
              </a:solidFill>
              <a:latin typeface="Georgia"/>
              <a:ea typeface="Georgia"/>
              <a:cs typeface="Georgia"/>
              <a:sym typeface="Georgia"/>
            </a:endParaRPr>
          </a:p>
        </p:txBody>
      </p:sp>
      <p:grpSp>
        <p:nvGrpSpPr>
          <p:cNvPr id="499" name="Google Shape;499;p47"/>
          <p:cNvGrpSpPr/>
          <p:nvPr/>
        </p:nvGrpSpPr>
        <p:grpSpPr>
          <a:xfrm>
            <a:off x="2565400" y="1450397"/>
            <a:ext cx="3956400" cy="1913603"/>
            <a:chOff x="0" y="1457047"/>
            <a:chExt cx="3956400" cy="1913603"/>
          </a:xfrm>
        </p:grpSpPr>
        <p:sp>
          <p:nvSpPr>
            <p:cNvPr id="500" name="Google Shape;500;p47"/>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Playfair Display ExtraBold"/>
                  <a:ea typeface="Playfair Display ExtraBold"/>
                  <a:cs typeface="Playfair Display ExtraBold"/>
                  <a:sym typeface="Playfair Display ExtraBold"/>
                </a:rPr>
                <a:t>Veyya</a:t>
              </a:r>
              <a:endParaRPr sz="4900">
                <a:solidFill>
                  <a:schemeClr val="dk1"/>
                </a:solidFill>
                <a:latin typeface="Playfair Display ExtraBold"/>
                <a:ea typeface="Playfair Display ExtraBold"/>
                <a:cs typeface="Playfair Display ExtraBold"/>
                <a:sym typeface="Playfair Display ExtraBold"/>
              </a:endParaRPr>
            </a:p>
          </p:txBody>
        </p:sp>
        <p:sp>
          <p:nvSpPr>
            <p:cNvPr id="501" name="Google Shape;501;p47"/>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Montserrat ExtraBold"/>
                  <a:ea typeface="Montserrat ExtraBold"/>
                  <a:cs typeface="Montserrat ExtraBold"/>
                  <a:sym typeface="Montserrat ExtraBold"/>
                </a:rPr>
                <a:t>______</a:t>
              </a:r>
              <a:endParaRPr sz="4600">
                <a:solidFill>
                  <a:schemeClr val="dk1"/>
                </a:solidFill>
                <a:latin typeface="Montserrat ExtraBold"/>
                <a:ea typeface="Montserrat ExtraBold"/>
                <a:cs typeface="Montserrat ExtraBold"/>
                <a:sym typeface="Montserrat ExtraBold"/>
              </a:endParaRPr>
            </a:p>
          </p:txBody>
        </p:sp>
      </p:grpSp>
      <p:sp>
        <p:nvSpPr>
          <p:cNvPr id="502" name="Google Shape;502;p47"/>
          <p:cNvSpPr txBox="1"/>
          <p:nvPr/>
        </p:nvSpPr>
        <p:spPr>
          <a:xfrm>
            <a:off x="5384800" y="20721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Syne SemiBold"/>
                <a:ea typeface="Syne SemiBold"/>
                <a:cs typeface="Syne SemiBold"/>
                <a:sym typeface="Syne SemiBold"/>
              </a:rPr>
              <a:t>Veyya</a:t>
            </a:r>
            <a:endParaRPr sz="4900">
              <a:solidFill>
                <a:schemeClr val="dk1"/>
              </a:solidFill>
              <a:latin typeface="Syne SemiBold"/>
              <a:ea typeface="Syne SemiBold"/>
              <a:cs typeface="Syne SemiBold"/>
              <a:sym typeface="Syne SemiBold"/>
            </a:endParaRPr>
          </a:p>
        </p:txBody>
      </p:sp>
      <p:sp>
        <p:nvSpPr>
          <p:cNvPr id="503" name="Google Shape;503;p47"/>
          <p:cNvSpPr txBox="1"/>
          <p:nvPr/>
        </p:nvSpPr>
        <p:spPr>
          <a:xfrm>
            <a:off x="5862908" y="13848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5200">
                <a:solidFill>
                  <a:schemeClr val="dk1"/>
                </a:solidFill>
                <a:latin typeface="Montserrat SemiBold"/>
                <a:ea typeface="Montserrat SemiBold"/>
                <a:cs typeface="Montserrat SemiBold"/>
                <a:sym typeface="Montserrat SemiBold"/>
              </a:rPr>
              <a:t>______</a:t>
            </a:r>
            <a:endParaRPr sz="5200">
              <a:solidFill>
                <a:schemeClr val="dk1"/>
              </a:solidFill>
              <a:latin typeface="Montserrat SemiBold"/>
              <a:ea typeface="Montserrat SemiBold"/>
              <a:cs typeface="Montserrat SemiBold"/>
              <a:sym typeface="Montserrat SemiBold"/>
            </a:endParaRPr>
          </a:p>
        </p:txBody>
      </p:sp>
      <p:sp>
        <p:nvSpPr>
          <p:cNvPr id="504" name="Google Shape;504;p47"/>
          <p:cNvSpPr txBox="1"/>
          <p:nvPr/>
        </p:nvSpPr>
        <p:spPr>
          <a:xfrm>
            <a:off x="5384800" y="3139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Syne SemiBold"/>
                <a:ea typeface="Syne SemiBold"/>
                <a:cs typeface="Syne SemiBold"/>
                <a:sym typeface="Syne SemiBold"/>
              </a:rPr>
              <a:t>Veyya</a:t>
            </a:r>
            <a:endParaRPr sz="4900">
              <a:solidFill>
                <a:schemeClr val="dk1"/>
              </a:solidFill>
              <a:latin typeface="Syne SemiBold"/>
              <a:ea typeface="Syne SemiBold"/>
              <a:cs typeface="Syne SemiBold"/>
              <a:sym typeface="Syne SemiBold"/>
            </a:endParaRPr>
          </a:p>
        </p:txBody>
      </p:sp>
      <p:sp>
        <p:nvSpPr>
          <p:cNvPr id="505" name="Google Shape;505;p47"/>
          <p:cNvSpPr txBox="1"/>
          <p:nvPr/>
        </p:nvSpPr>
        <p:spPr>
          <a:xfrm>
            <a:off x="5384800" y="36540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Syne SemiBold"/>
                <a:ea typeface="Syne SemiBold"/>
                <a:cs typeface="Syne SemiBold"/>
                <a:sym typeface="Syne SemiBold"/>
              </a:rPr>
              <a:t>VEYYA</a:t>
            </a:r>
            <a:endParaRPr sz="4900">
              <a:solidFill>
                <a:schemeClr val="dk1"/>
              </a:solidFill>
              <a:latin typeface="Syne SemiBold"/>
              <a:ea typeface="Syne SemiBold"/>
              <a:cs typeface="Syne SemiBold"/>
              <a:sym typeface="Syne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48"/>
          <p:cNvPicPr preferRelativeResize="0"/>
          <p:nvPr/>
        </p:nvPicPr>
        <p:blipFill rotWithShape="1">
          <a:blip r:embed="rId3">
            <a:alphaModFix/>
          </a:blip>
          <a:srcRect b="42644" l="-48460" r="43748" t="0"/>
          <a:stretch/>
        </p:blipFill>
        <p:spPr>
          <a:xfrm>
            <a:off x="-1593625" y="98575"/>
            <a:ext cx="5385651" cy="2950175"/>
          </a:xfrm>
          <a:prstGeom prst="rect">
            <a:avLst/>
          </a:prstGeom>
          <a:noFill/>
          <a:ln>
            <a:noFill/>
          </a:ln>
        </p:spPr>
      </p:pic>
      <p:pic>
        <p:nvPicPr>
          <p:cNvPr id="511" name="Google Shape;511;p48"/>
          <p:cNvPicPr preferRelativeResize="0"/>
          <p:nvPr/>
        </p:nvPicPr>
        <p:blipFill>
          <a:blip r:embed="rId4">
            <a:alphaModFix/>
          </a:blip>
          <a:stretch>
            <a:fillRect/>
          </a:stretch>
        </p:blipFill>
        <p:spPr>
          <a:xfrm>
            <a:off x="864000" y="3261700"/>
            <a:ext cx="1431601" cy="1431601"/>
          </a:xfrm>
          <a:prstGeom prst="rect">
            <a:avLst/>
          </a:prstGeom>
          <a:noFill/>
          <a:ln>
            <a:noFill/>
          </a:ln>
        </p:spPr>
      </p:pic>
      <p:pic>
        <p:nvPicPr>
          <p:cNvPr id="512" name="Google Shape;512;p48"/>
          <p:cNvPicPr preferRelativeResize="0"/>
          <p:nvPr/>
        </p:nvPicPr>
        <p:blipFill>
          <a:blip r:embed="rId5">
            <a:alphaModFix/>
          </a:blip>
          <a:stretch>
            <a:fillRect/>
          </a:stretch>
        </p:blipFill>
        <p:spPr>
          <a:xfrm>
            <a:off x="2558001" y="3245795"/>
            <a:ext cx="1463375" cy="1463401"/>
          </a:xfrm>
          <a:prstGeom prst="rect">
            <a:avLst/>
          </a:prstGeom>
          <a:noFill/>
          <a:ln>
            <a:noFill/>
          </a:ln>
        </p:spPr>
      </p:pic>
      <p:pic>
        <p:nvPicPr>
          <p:cNvPr id="513" name="Google Shape;513;p48"/>
          <p:cNvPicPr preferRelativeResize="0"/>
          <p:nvPr/>
        </p:nvPicPr>
        <p:blipFill>
          <a:blip r:embed="rId6">
            <a:alphaModFix/>
          </a:blip>
          <a:stretch>
            <a:fillRect/>
          </a:stretch>
        </p:blipFill>
        <p:spPr>
          <a:xfrm>
            <a:off x="4219525" y="98575"/>
            <a:ext cx="2950175" cy="2950175"/>
          </a:xfrm>
          <a:prstGeom prst="rect">
            <a:avLst/>
          </a:prstGeom>
          <a:noFill/>
          <a:ln>
            <a:noFill/>
          </a:ln>
        </p:spPr>
      </p:pic>
      <p:sp>
        <p:nvSpPr>
          <p:cNvPr id="514" name="Google Shape;514;p48"/>
          <p:cNvSpPr/>
          <p:nvPr/>
        </p:nvSpPr>
        <p:spPr>
          <a:xfrm>
            <a:off x="4666350" y="3565591"/>
            <a:ext cx="598025" cy="641225"/>
          </a:xfrm>
          <a:prstGeom prst="flowChartCollate">
            <a:avLst/>
          </a:prstGeom>
          <a:solidFill>
            <a:srgbClr val="1133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515" name="Google Shape;515;p48"/>
          <p:cNvGrpSpPr/>
          <p:nvPr/>
        </p:nvGrpSpPr>
        <p:grpSpPr>
          <a:xfrm>
            <a:off x="5986938" y="834772"/>
            <a:ext cx="3956400" cy="1913603"/>
            <a:chOff x="0" y="1457047"/>
            <a:chExt cx="3956400" cy="1913603"/>
          </a:xfrm>
        </p:grpSpPr>
        <p:sp>
          <p:nvSpPr>
            <p:cNvPr id="516" name="Google Shape;516;p48"/>
            <p:cNvSpPr txBox="1"/>
            <p:nvPr/>
          </p:nvSpPr>
          <p:spPr>
            <a:xfrm>
              <a:off x="0" y="2093550"/>
              <a:ext cx="3956400" cy="12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900">
                  <a:solidFill>
                    <a:schemeClr val="dk1"/>
                  </a:solidFill>
                  <a:latin typeface="Oswald Light"/>
                  <a:ea typeface="Oswald Light"/>
                  <a:cs typeface="Oswald Light"/>
                  <a:sym typeface="Oswald Light"/>
                </a:rPr>
                <a:t>Veyya</a:t>
              </a:r>
              <a:endParaRPr sz="4900">
                <a:solidFill>
                  <a:schemeClr val="dk1"/>
                </a:solidFill>
                <a:latin typeface="Oswald Light"/>
                <a:ea typeface="Oswald Light"/>
                <a:cs typeface="Oswald Light"/>
                <a:sym typeface="Oswald Light"/>
              </a:endParaRPr>
            </a:p>
          </p:txBody>
        </p:sp>
        <p:sp>
          <p:nvSpPr>
            <p:cNvPr id="517" name="Google Shape;517;p48"/>
            <p:cNvSpPr txBox="1"/>
            <p:nvPr/>
          </p:nvSpPr>
          <p:spPr>
            <a:xfrm>
              <a:off x="478108" y="1457047"/>
              <a:ext cx="2916600" cy="13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600">
                  <a:solidFill>
                    <a:schemeClr val="dk1"/>
                  </a:solidFill>
                  <a:latin typeface="Oswald Light"/>
                  <a:ea typeface="Oswald Light"/>
                  <a:cs typeface="Oswald Light"/>
                  <a:sym typeface="Oswald Light"/>
                </a:rPr>
                <a:t>______</a:t>
              </a:r>
              <a:endParaRPr sz="4600">
                <a:solidFill>
                  <a:schemeClr val="dk1"/>
                </a:solidFill>
                <a:latin typeface="Oswald Light"/>
                <a:ea typeface="Oswald Light"/>
                <a:cs typeface="Oswald Light"/>
                <a:sym typeface="Oswald Light"/>
              </a:endParaRPr>
            </a:p>
          </p:txBody>
        </p:sp>
      </p:grpSp>
      <p:sp>
        <p:nvSpPr>
          <p:cNvPr id="518" name="Google Shape;518;p48"/>
          <p:cNvSpPr txBox="1"/>
          <p:nvPr/>
        </p:nvSpPr>
        <p:spPr>
          <a:xfrm>
            <a:off x="388325" y="373075"/>
            <a:ext cx="52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a:t>
            </a:r>
            <a:endParaRPr sz="1800">
              <a:solidFill>
                <a:schemeClr val="dk2"/>
              </a:solidFill>
            </a:endParaRPr>
          </a:p>
        </p:txBody>
      </p:sp>
      <p:sp>
        <p:nvSpPr>
          <p:cNvPr id="519" name="Google Shape;519;p48"/>
          <p:cNvSpPr txBox="1"/>
          <p:nvPr/>
        </p:nvSpPr>
        <p:spPr>
          <a:xfrm>
            <a:off x="3902200" y="323425"/>
            <a:ext cx="317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B</a:t>
            </a:r>
            <a:endParaRPr sz="1500">
              <a:solidFill>
                <a:schemeClr val="dk2"/>
              </a:solidFill>
            </a:endParaRPr>
          </a:p>
        </p:txBody>
      </p:sp>
      <p:sp>
        <p:nvSpPr>
          <p:cNvPr id="520" name="Google Shape;520;p48"/>
          <p:cNvSpPr txBox="1"/>
          <p:nvPr/>
        </p:nvSpPr>
        <p:spPr>
          <a:xfrm>
            <a:off x="7597200" y="667475"/>
            <a:ext cx="1567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C</a:t>
            </a:r>
            <a:endParaRPr sz="900">
              <a:solidFill>
                <a:schemeClr val="dk2"/>
              </a:solidFill>
            </a:endParaRPr>
          </a:p>
        </p:txBody>
      </p:sp>
      <p:sp>
        <p:nvSpPr>
          <p:cNvPr id="521" name="Google Shape;521;p48"/>
          <p:cNvSpPr txBox="1"/>
          <p:nvPr/>
        </p:nvSpPr>
        <p:spPr>
          <a:xfrm>
            <a:off x="497575" y="3835000"/>
            <a:ext cx="31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A</a:t>
            </a:r>
            <a:endParaRPr sz="1800">
              <a:solidFill>
                <a:schemeClr val="dk2"/>
              </a:solidFill>
            </a:endParaRPr>
          </a:p>
        </p:txBody>
      </p:sp>
      <p:sp>
        <p:nvSpPr>
          <p:cNvPr id="522" name="Google Shape;522;p48"/>
          <p:cNvSpPr txBox="1"/>
          <p:nvPr/>
        </p:nvSpPr>
        <p:spPr>
          <a:xfrm>
            <a:off x="2245175" y="3746650"/>
            <a:ext cx="43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B</a:t>
            </a:r>
            <a:endParaRPr sz="1800">
              <a:solidFill>
                <a:schemeClr val="dk2"/>
              </a:solidFill>
            </a:endParaRPr>
          </a:p>
        </p:txBody>
      </p:sp>
      <p:sp>
        <p:nvSpPr>
          <p:cNvPr id="523" name="Google Shape;523;p48"/>
          <p:cNvSpPr txBox="1"/>
          <p:nvPr/>
        </p:nvSpPr>
        <p:spPr>
          <a:xfrm>
            <a:off x="4280725" y="3944225"/>
            <a:ext cx="488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a:t>
            </a: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9"/>
          <p:cNvSpPr txBox="1"/>
          <p:nvPr/>
        </p:nvSpPr>
        <p:spPr>
          <a:xfrm>
            <a:off x="585275" y="508125"/>
            <a:ext cx="8104800" cy="294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100"/>
              <a:t>Next Steps:</a:t>
            </a:r>
            <a:endParaRPr b="1" sz="1100"/>
          </a:p>
          <a:p>
            <a:pPr indent="-298450" lvl="0" marL="457200" rtl="0" algn="l">
              <a:lnSpc>
                <a:spcPct val="115000"/>
              </a:lnSpc>
              <a:spcBef>
                <a:spcPts val="1200"/>
              </a:spcBef>
              <a:spcAft>
                <a:spcPts val="0"/>
              </a:spcAft>
              <a:buSzPts val="1100"/>
              <a:buChar char="●"/>
            </a:pPr>
            <a:r>
              <a:rPr b="1" lang="en" sz="1100"/>
              <a:t>Apply font, logo option and colours to slide / brand book formats to confirm chosen look and feel</a:t>
            </a:r>
            <a:endParaRPr b="1" sz="1100"/>
          </a:p>
          <a:p>
            <a:pPr indent="-298450" lvl="0" marL="457200" rtl="0" algn="l">
              <a:lnSpc>
                <a:spcPct val="115000"/>
              </a:lnSpc>
              <a:spcBef>
                <a:spcPts val="0"/>
              </a:spcBef>
              <a:spcAft>
                <a:spcPts val="0"/>
              </a:spcAft>
              <a:buSzPts val="1100"/>
              <a:buChar char="●"/>
            </a:pPr>
            <a:r>
              <a:rPr b="1" lang="en" sz="1100"/>
              <a:t>Experiment with colour usage of chosen palette (primary, secondary. ascent)</a:t>
            </a:r>
            <a:endParaRPr b="1" sz="1100"/>
          </a:p>
          <a:p>
            <a:pPr indent="-298450" lvl="0" marL="457200" rtl="0" algn="l">
              <a:lnSpc>
                <a:spcPct val="115000"/>
              </a:lnSpc>
              <a:spcBef>
                <a:spcPts val="0"/>
              </a:spcBef>
              <a:spcAft>
                <a:spcPts val="0"/>
              </a:spcAft>
              <a:buSzPts val="1100"/>
              <a:buChar char="●"/>
            </a:pPr>
            <a:r>
              <a:rPr b="1" lang="en" sz="1100"/>
              <a:t>Apply colour to some visual mock ups.</a:t>
            </a:r>
            <a:endParaRPr b="1" sz="1100"/>
          </a:p>
          <a:p>
            <a:pPr indent="-298450" lvl="0" marL="457200" rtl="0" algn="l">
              <a:lnSpc>
                <a:spcPct val="115000"/>
              </a:lnSpc>
              <a:spcBef>
                <a:spcPts val="0"/>
              </a:spcBef>
              <a:spcAft>
                <a:spcPts val="0"/>
              </a:spcAft>
              <a:buSzPts val="1100"/>
              <a:buChar char="●"/>
            </a:pPr>
            <a:r>
              <a:rPr b="1" lang="en" sz="1100"/>
              <a:t>Design logo (TBC)</a:t>
            </a:r>
            <a:endParaRPr b="1" sz="1100"/>
          </a:p>
          <a:p>
            <a:pPr indent="-298450" lvl="0" marL="457200" rtl="0" algn="l">
              <a:lnSpc>
                <a:spcPct val="115000"/>
              </a:lnSpc>
              <a:spcBef>
                <a:spcPts val="0"/>
              </a:spcBef>
              <a:spcAft>
                <a:spcPts val="0"/>
              </a:spcAft>
              <a:buSzPts val="1100"/>
              <a:buChar char="●"/>
            </a:pPr>
            <a:r>
              <a:rPr b="1" lang="en" sz="1100"/>
              <a:t>Define key words</a:t>
            </a:r>
            <a:endParaRPr b="1" sz="1100"/>
          </a:p>
          <a:p>
            <a:pPr indent="-298450" lvl="0" marL="457200" rtl="0" algn="l">
              <a:lnSpc>
                <a:spcPct val="115000"/>
              </a:lnSpc>
              <a:spcBef>
                <a:spcPts val="0"/>
              </a:spcBef>
              <a:spcAft>
                <a:spcPts val="0"/>
              </a:spcAft>
              <a:buSzPts val="1100"/>
              <a:buChar char="●"/>
            </a:pPr>
            <a:r>
              <a:rPr b="1" lang="en" sz="1100"/>
              <a:t>Build put aspirational customer profile (for launch)</a:t>
            </a:r>
            <a:endParaRPr b="1" sz="1100"/>
          </a:p>
          <a:p>
            <a:pPr indent="-298450" lvl="0" marL="457200" rtl="0" algn="l">
              <a:lnSpc>
                <a:spcPct val="115000"/>
              </a:lnSpc>
              <a:spcBef>
                <a:spcPts val="0"/>
              </a:spcBef>
              <a:spcAft>
                <a:spcPts val="0"/>
              </a:spcAft>
              <a:buSzPts val="1100"/>
              <a:buChar char="●"/>
            </a:pPr>
            <a:r>
              <a:rPr b="1" lang="en" sz="1100"/>
              <a:t>Visual mood board</a:t>
            </a:r>
            <a:endParaRPr b="1"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2" name="Shape 532"/>
        <p:cNvGrpSpPr/>
        <p:nvPr/>
      </p:nvGrpSpPr>
      <p:grpSpPr>
        <a:xfrm>
          <a:off x="0" y="0"/>
          <a:ext cx="0" cy="0"/>
          <a:chOff x="0" y="0"/>
          <a:chExt cx="0" cy="0"/>
        </a:xfrm>
      </p:grpSpPr>
      <p:pic>
        <p:nvPicPr>
          <p:cNvPr id="533" name="Google Shape;533;p50"/>
          <p:cNvPicPr preferRelativeResize="0"/>
          <p:nvPr/>
        </p:nvPicPr>
        <p:blipFill>
          <a:blip r:embed="rId3">
            <a:alphaModFix/>
          </a:blip>
          <a:stretch>
            <a:fillRect/>
          </a:stretch>
        </p:blipFill>
        <p:spPr>
          <a:xfrm>
            <a:off x="116550" y="128475"/>
            <a:ext cx="4939550" cy="4939550"/>
          </a:xfrm>
          <a:prstGeom prst="rect">
            <a:avLst/>
          </a:prstGeom>
          <a:noFill/>
          <a:ln>
            <a:noFill/>
          </a:ln>
        </p:spPr>
      </p:pic>
      <p:pic>
        <p:nvPicPr>
          <p:cNvPr id="534" name="Google Shape;534;p50"/>
          <p:cNvPicPr preferRelativeResize="0"/>
          <p:nvPr/>
        </p:nvPicPr>
        <p:blipFill>
          <a:blip r:embed="rId4">
            <a:alphaModFix/>
          </a:blip>
          <a:stretch>
            <a:fillRect/>
          </a:stretch>
        </p:blipFill>
        <p:spPr>
          <a:xfrm>
            <a:off x="5174100" y="128475"/>
            <a:ext cx="3293034" cy="4939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8" name="Shape 538"/>
        <p:cNvGrpSpPr/>
        <p:nvPr/>
      </p:nvGrpSpPr>
      <p:grpSpPr>
        <a:xfrm>
          <a:off x="0" y="0"/>
          <a:ext cx="0" cy="0"/>
          <a:chOff x="0" y="0"/>
          <a:chExt cx="0" cy="0"/>
        </a:xfrm>
      </p:grpSpPr>
      <p:graphicFrame>
        <p:nvGraphicFramePr>
          <p:cNvPr id="539" name="Google Shape;539;p51"/>
          <p:cNvGraphicFramePr/>
          <p:nvPr/>
        </p:nvGraphicFramePr>
        <p:xfrm>
          <a:off x="201573" y="1834108"/>
          <a:ext cx="3000000" cy="3000000"/>
        </p:xfrm>
        <a:graphic>
          <a:graphicData uri="http://schemas.openxmlformats.org/drawingml/2006/table">
            <a:tbl>
              <a:tblPr>
                <a:noFill/>
                <a:tableStyleId>{160846CD-537F-43AD-A37E-7C5B1A999EE6}</a:tableStyleId>
              </a:tblPr>
              <a:tblGrid>
                <a:gridCol w="1285575"/>
                <a:gridCol w="7244750"/>
              </a:tblGrid>
              <a:tr h="287700">
                <a:tc>
                  <a:txBody>
                    <a:bodyPr/>
                    <a:lstStyle/>
                    <a:p>
                      <a:pPr indent="0" lvl="0" marL="0" rtl="0" algn="l">
                        <a:lnSpc>
                          <a:spcPct val="115000"/>
                        </a:lnSpc>
                        <a:spcBef>
                          <a:spcPts val="0"/>
                        </a:spcBef>
                        <a:spcAft>
                          <a:spcPts val="0"/>
                        </a:spcAft>
                        <a:buNone/>
                      </a:pPr>
                      <a:r>
                        <a:rPr b="1" lang="en" sz="1100"/>
                        <a:t>Trait</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t>Expression</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1100"/>
                        <a:t>Cozy</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Soft, warm tones; gentle textures; rounded fonts</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1100"/>
                        <a:t>Luxury</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Subtle metallics (champagne, gold, taupe); minimal aesthetic</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1100"/>
                        <a:t>Home</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Natural materials, earthy bases (stone, beige, warm neutrals)</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327025">
                <a:tc>
                  <a:txBody>
                    <a:bodyPr/>
                    <a:lstStyle/>
                    <a:p>
                      <a:pPr indent="0" lvl="0" marL="0" rtl="0" algn="l">
                        <a:lnSpc>
                          <a:spcPct val="115000"/>
                        </a:lnSpc>
                        <a:spcBef>
                          <a:spcPts val="0"/>
                        </a:spcBef>
                        <a:spcAft>
                          <a:spcPts val="0"/>
                        </a:spcAft>
                        <a:buNone/>
                      </a:pPr>
                      <a:r>
                        <a:rPr b="1" lang="en" sz="1100"/>
                        <a:t>Simple</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Clean layouts; whitespace; intuitive design</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98475">
                <a:tc>
                  <a:txBody>
                    <a:bodyPr/>
                    <a:lstStyle/>
                    <a:p>
                      <a:pPr indent="0" lvl="0" marL="0" rtl="0" algn="l">
                        <a:lnSpc>
                          <a:spcPct val="115000"/>
                        </a:lnSpc>
                        <a:spcBef>
                          <a:spcPts val="0"/>
                        </a:spcBef>
                        <a:spcAft>
                          <a:spcPts val="0"/>
                        </a:spcAft>
                        <a:buNone/>
                      </a:pPr>
                      <a:r>
                        <a:rPr b="1" lang="en" sz="1100"/>
                        <a:t>Buzz-worthy</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t>Modern contrast element or pop color; sleek iconography; visual storytelling that photographs beautifully</a:t>
                      </a:r>
                      <a:endParaRPr sz="1100"/>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bl>
          </a:graphicData>
        </a:graphic>
      </p:graphicFrame>
      <p:sp>
        <p:nvSpPr>
          <p:cNvPr id="540" name="Google Shape;540;p51"/>
          <p:cNvSpPr txBox="1"/>
          <p:nvPr/>
        </p:nvSpPr>
        <p:spPr>
          <a:xfrm>
            <a:off x="152400" y="78225"/>
            <a:ext cx="8167800" cy="147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b="1" lang="en" sz="1100"/>
              <a:t>Veyya</a:t>
            </a:r>
            <a:r>
              <a:rPr lang="en" sz="1100"/>
              <a:t> represents </a:t>
            </a:r>
            <a:r>
              <a:rPr i="1" lang="en" sz="1100"/>
              <a:t>"Empowering Everyday Living"</a:t>
            </a:r>
            <a:r>
              <a:rPr lang="en" sz="1100"/>
              <a:t> — combining </a:t>
            </a:r>
            <a:r>
              <a:rPr i="1" lang="en" sz="1100"/>
              <a:t>luxury comfort</a:t>
            </a:r>
            <a:r>
              <a:rPr lang="en" sz="1100"/>
              <a:t>, </a:t>
            </a:r>
            <a:r>
              <a:rPr i="1" lang="en" sz="1100"/>
              <a:t>simplicity</a:t>
            </a:r>
            <a:r>
              <a:rPr lang="en" sz="1100"/>
              <a:t>, and </a:t>
            </a:r>
            <a:r>
              <a:rPr i="1" lang="en" sz="1100"/>
              <a:t>trust</a:t>
            </a:r>
            <a:r>
              <a:rPr lang="en" sz="1100"/>
              <a:t> within the home. It should feel </a:t>
            </a:r>
            <a:r>
              <a:rPr b="1" lang="en" sz="1100"/>
              <a:t>warm, elegant, and modern</a:t>
            </a:r>
            <a:r>
              <a:rPr lang="en" sz="1100"/>
              <a:t>, while standing out as </a:t>
            </a:r>
            <a:r>
              <a:rPr i="1" lang="en" sz="1100"/>
              <a:t>aspirational yet accessible</a:t>
            </a:r>
            <a:r>
              <a:rPr lang="en" sz="1100"/>
              <a:t>.</a:t>
            </a:r>
            <a:endParaRPr sz="1100"/>
          </a:p>
          <a:p>
            <a:pPr indent="0" lvl="0" marL="0" rtl="0" algn="l">
              <a:lnSpc>
                <a:spcPct val="115000"/>
              </a:lnSpc>
              <a:spcBef>
                <a:spcPts val="1200"/>
              </a:spcBef>
              <a:spcAft>
                <a:spcPts val="0"/>
              </a:spcAft>
              <a:buNone/>
            </a:pPr>
            <a:r>
              <a:t/>
            </a:r>
            <a:endParaRPr sz="1100"/>
          </a:p>
          <a:p>
            <a:pPr indent="0" lvl="0" marL="0" rtl="0" algn="l">
              <a:lnSpc>
                <a:spcPct val="115000"/>
              </a:lnSpc>
              <a:spcBef>
                <a:spcPts val="1400"/>
              </a:spcBef>
              <a:spcAft>
                <a:spcPts val="400"/>
              </a:spcAft>
              <a:buNone/>
            </a:pPr>
            <a:r>
              <a:t/>
            </a:r>
            <a:endParaRPr b="1" sz="1300"/>
          </a:p>
        </p:txBody>
      </p:sp>
      <p:sp>
        <p:nvSpPr>
          <p:cNvPr id="541" name="Google Shape;541;p51"/>
          <p:cNvSpPr txBox="1"/>
          <p:nvPr/>
        </p:nvSpPr>
        <p:spPr>
          <a:xfrm>
            <a:off x="152400" y="128255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dk1"/>
                </a:solidFill>
              </a:rPr>
              <a:t>Brand Personality</a:t>
            </a:r>
            <a:endParaRPr b="1"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9"/>
          <p:cNvPicPr preferRelativeResize="0"/>
          <p:nvPr/>
        </p:nvPicPr>
        <p:blipFill>
          <a:blip r:embed="rId3">
            <a:alphaModFix/>
          </a:blip>
          <a:stretch>
            <a:fillRect/>
          </a:stretch>
        </p:blipFill>
        <p:spPr>
          <a:xfrm>
            <a:off x="1819650" y="0"/>
            <a:ext cx="5504699"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116550" y="128475"/>
            <a:ext cx="4939550" cy="4939550"/>
          </a:xfrm>
          <a:prstGeom prst="rect">
            <a:avLst/>
          </a:prstGeom>
          <a:noFill/>
          <a:ln>
            <a:noFill/>
          </a:ln>
        </p:spPr>
      </p:pic>
      <p:pic>
        <p:nvPicPr>
          <p:cNvPr id="118" name="Google Shape;118;p20"/>
          <p:cNvPicPr preferRelativeResize="0"/>
          <p:nvPr/>
        </p:nvPicPr>
        <p:blipFill>
          <a:blip r:embed="rId4">
            <a:alphaModFix/>
          </a:blip>
          <a:stretch>
            <a:fillRect/>
          </a:stretch>
        </p:blipFill>
        <p:spPr>
          <a:xfrm>
            <a:off x="5174100" y="128475"/>
            <a:ext cx="3293034" cy="4939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 name="Google Shape;124;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1" title="ChatGPT Image Nov 12, 2025, 08_32_16 AM.png"/>
          <p:cNvPicPr preferRelativeResize="0"/>
          <p:nvPr/>
        </p:nvPicPr>
        <p:blipFill>
          <a:blip r:embed="rId3">
            <a:alphaModFix/>
          </a:blip>
          <a:stretch>
            <a:fillRect/>
          </a:stretch>
        </p:blipFill>
        <p:spPr>
          <a:xfrm>
            <a:off x="311700" y="359500"/>
            <a:ext cx="2836426" cy="4254651"/>
          </a:xfrm>
          <a:prstGeom prst="rect">
            <a:avLst/>
          </a:prstGeom>
          <a:noFill/>
          <a:ln>
            <a:noFill/>
          </a:ln>
        </p:spPr>
      </p:pic>
      <p:pic>
        <p:nvPicPr>
          <p:cNvPr id="126" name="Google Shape;126;p21" title="Veyya Luxury Beauty Trolley.png"/>
          <p:cNvPicPr preferRelativeResize="0"/>
          <p:nvPr/>
        </p:nvPicPr>
        <p:blipFill>
          <a:blip r:embed="rId4">
            <a:alphaModFix/>
          </a:blip>
          <a:stretch>
            <a:fillRect/>
          </a:stretch>
        </p:blipFill>
        <p:spPr>
          <a:xfrm>
            <a:off x="3320250" y="359512"/>
            <a:ext cx="2836426" cy="4254639"/>
          </a:xfrm>
          <a:prstGeom prst="rect">
            <a:avLst/>
          </a:prstGeom>
          <a:noFill/>
          <a:ln>
            <a:noFill/>
          </a:ln>
        </p:spPr>
      </p:pic>
      <p:pic>
        <p:nvPicPr>
          <p:cNvPr id="127" name="Google Shape;127;p21" title="ChatGPT Image Nov 12, 2025, 12_52_55 PM.png"/>
          <p:cNvPicPr preferRelativeResize="0"/>
          <p:nvPr/>
        </p:nvPicPr>
        <p:blipFill rotWithShape="1">
          <a:blip r:embed="rId5">
            <a:alphaModFix/>
          </a:blip>
          <a:srcRect b="-9310" l="4118" r="10440" t="20041"/>
          <a:stretch/>
        </p:blipFill>
        <p:spPr>
          <a:xfrm>
            <a:off x="6328800" y="359500"/>
            <a:ext cx="2965701" cy="4648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3" name="Google Shape;133;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4" name="Google Shape;134;p22" title="veyya pic 4.jpg"/>
          <p:cNvPicPr preferRelativeResize="0"/>
          <p:nvPr/>
        </p:nvPicPr>
        <p:blipFill>
          <a:blip r:embed="rId3">
            <a:alphaModFix/>
          </a:blip>
          <a:stretch>
            <a:fillRect/>
          </a:stretch>
        </p:blipFill>
        <p:spPr>
          <a:xfrm>
            <a:off x="-77800" y="-632000"/>
            <a:ext cx="4379699" cy="3288275"/>
          </a:xfrm>
          <a:prstGeom prst="rect">
            <a:avLst/>
          </a:prstGeom>
          <a:noFill/>
          <a:ln>
            <a:noFill/>
          </a:ln>
        </p:spPr>
      </p:pic>
      <p:pic>
        <p:nvPicPr>
          <p:cNvPr id="135" name="Google Shape;135;p22" title="veyya pic 6.jpg"/>
          <p:cNvPicPr preferRelativeResize="0"/>
          <p:nvPr/>
        </p:nvPicPr>
        <p:blipFill rotWithShape="1">
          <a:blip r:embed="rId4">
            <a:alphaModFix/>
          </a:blip>
          <a:srcRect b="-27340" l="2410" r="-2410" t="27340"/>
          <a:stretch/>
        </p:blipFill>
        <p:spPr>
          <a:xfrm>
            <a:off x="6494063" y="2758800"/>
            <a:ext cx="2822301" cy="4997126"/>
          </a:xfrm>
          <a:prstGeom prst="rect">
            <a:avLst/>
          </a:prstGeom>
          <a:noFill/>
          <a:ln>
            <a:noFill/>
          </a:ln>
        </p:spPr>
      </p:pic>
      <p:pic>
        <p:nvPicPr>
          <p:cNvPr id="136" name="Google Shape;136;p22" title="veyya pic 7.jpg"/>
          <p:cNvPicPr preferRelativeResize="0"/>
          <p:nvPr/>
        </p:nvPicPr>
        <p:blipFill>
          <a:blip r:embed="rId5">
            <a:alphaModFix/>
          </a:blip>
          <a:stretch>
            <a:fillRect/>
          </a:stretch>
        </p:blipFill>
        <p:spPr>
          <a:xfrm>
            <a:off x="6179125" y="84650"/>
            <a:ext cx="3157125" cy="2428200"/>
          </a:xfrm>
          <a:prstGeom prst="rect">
            <a:avLst/>
          </a:prstGeom>
          <a:noFill/>
          <a:ln>
            <a:noFill/>
          </a:ln>
        </p:spPr>
      </p:pic>
      <p:pic>
        <p:nvPicPr>
          <p:cNvPr id="137" name="Google Shape;137;p22" title="9c70536c-4d65-47ef-8f65-2234efec67ab.png"/>
          <p:cNvPicPr preferRelativeResize="0"/>
          <p:nvPr/>
        </p:nvPicPr>
        <p:blipFill rotWithShape="1">
          <a:blip r:embed="rId6">
            <a:alphaModFix/>
          </a:blip>
          <a:srcRect b="3709" l="5533" r="3894" t="-3709"/>
          <a:stretch/>
        </p:blipFill>
        <p:spPr>
          <a:xfrm>
            <a:off x="3296125" y="2571750"/>
            <a:ext cx="2883000" cy="2688425"/>
          </a:xfrm>
          <a:prstGeom prst="rect">
            <a:avLst/>
          </a:prstGeom>
          <a:noFill/>
          <a:ln>
            <a:noFill/>
          </a:ln>
        </p:spPr>
      </p:pic>
      <p:pic>
        <p:nvPicPr>
          <p:cNvPr id="138" name="Google Shape;138;p22"/>
          <p:cNvPicPr preferRelativeResize="0"/>
          <p:nvPr/>
        </p:nvPicPr>
        <p:blipFill rotWithShape="1">
          <a:blip r:embed="rId7">
            <a:alphaModFix/>
          </a:blip>
          <a:srcRect b="-6449" l="0" r="0" t="6450"/>
          <a:stretch/>
        </p:blipFill>
        <p:spPr>
          <a:xfrm>
            <a:off x="369475" y="2758800"/>
            <a:ext cx="2611699" cy="2946425"/>
          </a:xfrm>
          <a:prstGeom prst="rect">
            <a:avLst/>
          </a:prstGeom>
          <a:noFill/>
          <a:ln>
            <a:noFill/>
          </a:ln>
        </p:spPr>
      </p:pic>
      <p:pic>
        <p:nvPicPr>
          <p:cNvPr id="139" name="Google Shape;139;p22"/>
          <p:cNvPicPr preferRelativeResize="0"/>
          <p:nvPr/>
        </p:nvPicPr>
        <p:blipFill rotWithShape="1">
          <a:blip r:embed="rId8">
            <a:alphaModFix/>
          </a:blip>
          <a:srcRect b="2619" l="18506" r="-5721" t="32860"/>
          <a:stretch/>
        </p:blipFill>
        <p:spPr>
          <a:xfrm>
            <a:off x="3967125" y="84650"/>
            <a:ext cx="2045099" cy="25128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1560125" y="1363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5" name="Google Shape;14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3" title="veyya pic one.jpg"/>
          <p:cNvPicPr preferRelativeResize="0"/>
          <p:nvPr/>
        </p:nvPicPr>
        <p:blipFill rotWithShape="1">
          <a:blip r:embed="rId3">
            <a:alphaModFix/>
          </a:blip>
          <a:srcRect b="0" l="-8560" r="8560" t="0"/>
          <a:stretch/>
        </p:blipFill>
        <p:spPr>
          <a:xfrm>
            <a:off x="958088" y="273588"/>
            <a:ext cx="2619375" cy="1743075"/>
          </a:xfrm>
          <a:prstGeom prst="rect">
            <a:avLst/>
          </a:prstGeom>
          <a:noFill/>
          <a:ln>
            <a:noFill/>
          </a:ln>
        </p:spPr>
      </p:pic>
      <p:pic>
        <p:nvPicPr>
          <p:cNvPr id="147" name="Google Shape;147;p23" title="veyya pic 2.jpg"/>
          <p:cNvPicPr preferRelativeResize="0"/>
          <p:nvPr/>
        </p:nvPicPr>
        <p:blipFill>
          <a:blip r:embed="rId4">
            <a:alphaModFix/>
          </a:blip>
          <a:stretch>
            <a:fillRect/>
          </a:stretch>
        </p:blipFill>
        <p:spPr>
          <a:xfrm>
            <a:off x="51338" y="2560263"/>
            <a:ext cx="2619375" cy="1743075"/>
          </a:xfrm>
          <a:prstGeom prst="rect">
            <a:avLst/>
          </a:prstGeom>
          <a:noFill/>
          <a:ln>
            <a:noFill/>
          </a:ln>
        </p:spPr>
      </p:pic>
      <p:pic>
        <p:nvPicPr>
          <p:cNvPr id="148" name="Google Shape;148;p23" title="veyya pic 3.jpg"/>
          <p:cNvPicPr preferRelativeResize="0"/>
          <p:nvPr/>
        </p:nvPicPr>
        <p:blipFill>
          <a:blip r:embed="rId5">
            <a:alphaModFix/>
          </a:blip>
          <a:stretch>
            <a:fillRect/>
          </a:stretch>
        </p:blipFill>
        <p:spPr>
          <a:xfrm>
            <a:off x="2849353" y="2338266"/>
            <a:ext cx="3286600" cy="2187075"/>
          </a:xfrm>
          <a:prstGeom prst="rect">
            <a:avLst/>
          </a:prstGeom>
          <a:noFill/>
          <a:ln>
            <a:noFill/>
          </a:ln>
        </p:spPr>
      </p:pic>
      <p:pic>
        <p:nvPicPr>
          <p:cNvPr id="149" name="Google Shape;149;p23"/>
          <p:cNvPicPr preferRelativeResize="0"/>
          <p:nvPr/>
        </p:nvPicPr>
        <p:blipFill>
          <a:blip r:embed="rId6">
            <a:alphaModFix/>
          </a:blip>
          <a:stretch>
            <a:fillRect/>
          </a:stretch>
        </p:blipFill>
        <p:spPr>
          <a:xfrm>
            <a:off x="4838724" y="273600"/>
            <a:ext cx="2155001" cy="1743075"/>
          </a:xfrm>
          <a:prstGeom prst="rect">
            <a:avLst/>
          </a:prstGeom>
          <a:noFill/>
          <a:ln>
            <a:noFill/>
          </a:ln>
        </p:spPr>
      </p:pic>
      <p:pic>
        <p:nvPicPr>
          <p:cNvPr id="150" name="Google Shape;150;p23"/>
          <p:cNvPicPr preferRelativeResize="0"/>
          <p:nvPr/>
        </p:nvPicPr>
        <p:blipFill>
          <a:blip r:embed="rId7">
            <a:alphaModFix/>
          </a:blip>
          <a:stretch>
            <a:fillRect/>
          </a:stretch>
        </p:blipFill>
        <p:spPr>
          <a:xfrm>
            <a:off x="6314575" y="2387650"/>
            <a:ext cx="2360725" cy="2088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nvSpPr>
        <p:spPr>
          <a:xfrm>
            <a:off x="5223450" y="2408400"/>
            <a:ext cx="3681600" cy="307800"/>
          </a:xfrm>
          <a:prstGeom prst="rect">
            <a:avLst/>
          </a:prstGeom>
          <a:solidFill>
            <a:srgbClr val="94774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56" name="Google Shape;156;p24"/>
          <p:cNvSpPr txBox="1"/>
          <p:nvPr/>
        </p:nvSpPr>
        <p:spPr>
          <a:xfrm>
            <a:off x="5223450" y="1347600"/>
            <a:ext cx="3681600" cy="582600"/>
          </a:xfrm>
          <a:prstGeom prst="rect">
            <a:avLst/>
          </a:prstGeom>
          <a:solidFill>
            <a:srgbClr val="E2D1A7"/>
          </a:solidFill>
          <a:ln cap="flat" cmpd="sng" w="9525">
            <a:solidFill>
              <a:srgbClr val="E8DDB5"/>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57" name="Google Shape;157;p24"/>
          <p:cNvSpPr txBox="1"/>
          <p:nvPr/>
        </p:nvSpPr>
        <p:spPr>
          <a:xfrm>
            <a:off x="5223450" y="152400"/>
            <a:ext cx="3681600" cy="11952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58" name="Google Shape;158;p24"/>
          <p:cNvSpPr txBox="1"/>
          <p:nvPr/>
        </p:nvSpPr>
        <p:spPr>
          <a:xfrm>
            <a:off x="5223450" y="1930200"/>
            <a:ext cx="3681600" cy="478200"/>
          </a:xfrm>
          <a:prstGeom prst="rect">
            <a:avLst/>
          </a:prstGeom>
          <a:solidFill>
            <a:srgbClr val="E4D19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59" name="Google Shape;159;p24"/>
          <p:cNvSpPr txBox="1"/>
          <p:nvPr/>
        </p:nvSpPr>
        <p:spPr>
          <a:xfrm>
            <a:off x="5223450" y="3119727"/>
            <a:ext cx="3681600" cy="478200"/>
          </a:xfrm>
          <a:prstGeom prst="rect">
            <a:avLst/>
          </a:prstGeom>
          <a:solidFill>
            <a:srgbClr val="CFB39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60" name="Google Shape;160;p24"/>
          <p:cNvSpPr txBox="1"/>
          <p:nvPr/>
        </p:nvSpPr>
        <p:spPr>
          <a:xfrm>
            <a:off x="5223450" y="2649000"/>
            <a:ext cx="3681600" cy="478200"/>
          </a:xfrm>
          <a:prstGeom prst="rect">
            <a:avLst/>
          </a:prstGeom>
          <a:solidFill>
            <a:srgbClr val="96603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pic>
        <p:nvPicPr>
          <p:cNvPr id="161" name="Google Shape;161;p24"/>
          <p:cNvPicPr preferRelativeResize="0"/>
          <p:nvPr/>
        </p:nvPicPr>
        <p:blipFill rotWithShape="1">
          <a:blip r:embed="rId3">
            <a:alphaModFix/>
          </a:blip>
          <a:srcRect b="-6449" l="0" r="0" t="6450"/>
          <a:stretch/>
        </p:blipFill>
        <p:spPr>
          <a:xfrm>
            <a:off x="505000" y="152400"/>
            <a:ext cx="4117838" cy="5143501"/>
          </a:xfrm>
          <a:prstGeom prst="rect">
            <a:avLst/>
          </a:prstGeom>
          <a:noFill/>
          <a:ln>
            <a:noFill/>
          </a:ln>
        </p:spPr>
      </p:pic>
      <p:sp>
        <p:nvSpPr>
          <p:cNvPr id="162" name="Google Shape;162;p24"/>
          <p:cNvSpPr txBox="1"/>
          <p:nvPr/>
        </p:nvSpPr>
        <p:spPr>
          <a:xfrm>
            <a:off x="5280600" y="3877450"/>
            <a:ext cx="3567300" cy="84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Luxury is….</a:t>
            </a:r>
            <a:endParaRPr sz="1600">
              <a:solidFill>
                <a:schemeClr val="dk1"/>
              </a:solidFill>
            </a:endParaRPr>
          </a:p>
          <a:p>
            <a:pPr indent="0" lvl="0" marL="0" rtl="0" algn="l">
              <a:spcBef>
                <a:spcPts val="0"/>
              </a:spcBef>
              <a:spcAft>
                <a:spcPts val="0"/>
              </a:spcAft>
              <a:buNone/>
            </a:pPr>
            <a:r>
              <a:rPr lang="en" sz="1600">
                <a:solidFill>
                  <a:schemeClr val="dk1"/>
                </a:solidFill>
              </a:rPr>
              <a:t>Pamper sessions at home.</a:t>
            </a:r>
            <a:endParaRPr sz="1600">
              <a:solidFill>
                <a:schemeClr val="dk1"/>
              </a:solidFill>
            </a:endParaRPr>
          </a:p>
          <a:p>
            <a:pPr indent="0" lvl="0" marL="0" rtl="0" algn="l">
              <a:spcBef>
                <a:spcPts val="0"/>
              </a:spcBef>
              <a:spcAft>
                <a:spcPts val="0"/>
              </a:spcAft>
              <a:buNone/>
            </a:pPr>
            <a:r>
              <a:rPr lang="en" sz="1600">
                <a:solidFill>
                  <a:schemeClr val="dk1"/>
                </a:solidFill>
              </a:rPr>
              <a:t>Sunday morning lie ins.</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